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9" r:id="rId3"/>
    <p:sldId id="264" r:id="rId4"/>
    <p:sldId id="257" r:id="rId5"/>
    <p:sldId id="258" r:id="rId6"/>
    <p:sldId id="262" r:id="rId7"/>
    <p:sldId id="260" r:id="rId8"/>
    <p:sldId id="261" r:id="rId9"/>
    <p:sldId id="26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C3C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743" autoAdjust="0"/>
    <p:restoredTop sz="88912"/>
  </p:normalViewPr>
  <p:slideViewPr>
    <p:cSldViewPr snapToGrid="0">
      <p:cViewPr varScale="1">
        <p:scale>
          <a:sx n="176" d="100"/>
          <a:sy n="176" d="100"/>
        </p:scale>
        <p:origin x="668"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png>
</file>

<file path=ppt/media/image3.png>
</file>

<file path=ppt/media/image4.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044A82-DB1C-4C60-A572-E9B10D2894E2}" type="datetimeFigureOut">
              <a:rPr lang="en-GB" smtClean="0"/>
              <a:t>23/03/2025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A6E0DA-33C5-433F-8312-36588E11BCB5}" type="slidenum">
              <a:rPr lang="en-GB" smtClean="0"/>
              <a:t>‹#›</a:t>
            </a:fld>
            <a:endParaRPr lang="en-GB"/>
          </a:p>
        </p:txBody>
      </p:sp>
    </p:spTree>
    <p:extLst>
      <p:ext uri="{BB962C8B-B14F-4D97-AF65-F5344CB8AC3E}">
        <p14:creationId xmlns:p14="http://schemas.microsoft.com/office/powerpoint/2010/main" val="2416529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dirty="0"/>
              <a:t>**Be aware that the car will remember some selections if switched back on </a:t>
            </a:r>
            <a:r>
              <a:rPr lang="en-US" sz="1200" b="1" i="1" dirty="0"/>
              <a:t>very shortly </a:t>
            </a:r>
            <a:r>
              <a:rPr lang="en-US" sz="1200" i="1" dirty="0"/>
              <a:t>after being turned off. As the controller will have restarted on the ignition power cycle, it will ‘press’ all the buttons as intended. As the car will already have the desired modes selected, these additional button presses will toggle them back into the undesired states.</a:t>
            </a:r>
          </a:p>
          <a:p>
            <a:endParaRPr lang="en-US" dirty="0"/>
          </a:p>
        </p:txBody>
      </p:sp>
      <p:sp>
        <p:nvSpPr>
          <p:cNvPr id="4" name="Slide Number Placeholder 3"/>
          <p:cNvSpPr>
            <a:spLocks noGrp="1"/>
          </p:cNvSpPr>
          <p:nvPr>
            <p:ph type="sldNum" sz="quarter" idx="5"/>
          </p:nvPr>
        </p:nvSpPr>
        <p:spPr/>
        <p:txBody>
          <a:bodyPr/>
          <a:lstStyle/>
          <a:p>
            <a:fld id="{06A6E0DA-33C5-433F-8312-36588E11BCB5}" type="slidenum">
              <a:rPr lang="en-GB" smtClean="0"/>
              <a:t>2</a:t>
            </a:fld>
            <a:endParaRPr lang="en-GB"/>
          </a:p>
        </p:txBody>
      </p:sp>
    </p:spTree>
    <p:extLst>
      <p:ext uri="{BB962C8B-B14F-4D97-AF65-F5344CB8AC3E}">
        <p14:creationId xmlns:p14="http://schemas.microsoft.com/office/powerpoint/2010/main" val="3637659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A6E0DA-33C5-433F-8312-36588E11BCB5}" type="slidenum">
              <a:rPr lang="en-GB" smtClean="0"/>
              <a:t>8</a:t>
            </a:fld>
            <a:endParaRPr lang="en-GB"/>
          </a:p>
        </p:txBody>
      </p:sp>
    </p:spTree>
    <p:extLst>
      <p:ext uri="{BB962C8B-B14F-4D97-AF65-F5344CB8AC3E}">
        <p14:creationId xmlns:p14="http://schemas.microsoft.com/office/powerpoint/2010/main" val="3147940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3C7E1-72CD-9CF3-FAF3-DE408A93D4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370E4A9-1277-E174-4030-326633F83A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F18104F-79E4-CB1B-D1F4-BAA1E178BC71}"/>
              </a:ext>
            </a:extLst>
          </p:cNvPr>
          <p:cNvSpPr>
            <a:spLocks noGrp="1"/>
          </p:cNvSpPr>
          <p:nvPr>
            <p:ph type="dt" sz="half" idx="10"/>
          </p:nvPr>
        </p:nvSpPr>
        <p:spPr/>
        <p:txBody>
          <a:bodyPr/>
          <a:lstStyle/>
          <a:p>
            <a:fld id="{E5DB6F7E-7A0F-4A80-AAF6-D068390ECFD2}" type="datetimeFigureOut">
              <a:rPr lang="en-GB" smtClean="0"/>
              <a:t>23/03/2025</a:t>
            </a:fld>
            <a:endParaRPr lang="en-GB"/>
          </a:p>
        </p:txBody>
      </p:sp>
      <p:sp>
        <p:nvSpPr>
          <p:cNvPr id="5" name="Footer Placeholder 4">
            <a:extLst>
              <a:ext uri="{FF2B5EF4-FFF2-40B4-BE49-F238E27FC236}">
                <a16:creationId xmlns:a16="http://schemas.microsoft.com/office/drawing/2014/main" id="{116F20BA-48F0-0120-B257-1A940C3F5B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0CAEF4-0D83-3692-2193-E5CEA5E29CD1}"/>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331051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89A61-CBCE-DFAF-8D5A-A425AB8F298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B851961-15BE-7AF1-B60B-7A2FA53A54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4D63C02-2893-3269-2D14-1A0E0CCDFB59}"/>
              </a:ext>
            </a:extLst>
          </p:cNvPr>
          <p:cNvSpPr>
            <a:spLocks noGrp="1"/>
          </p:cNvSpPr>
          <p:nvPr>
            <p:ph type="dt" sz="half" idx="10"/>
          </p:nvPr>
        </p:nvSpPr>
        <p:spPr/>
        <p:txBody>
          <a:bodyPr/>
          <a:lstStyle/>
          <a:p>
            <a:fld id="{E5DB6F7E-7A0F-4A80-AAF6-D068390ECFD2}" type="datetimeFigureOut">
              <a:rPr lang="en-GB" smtClean="0"/>
              <a:t>23/03/2025</a:t>
            </a:fld>
            <a:endParaRPr lang="en-GB"/>
          </a:p>
        </p:txBody>
      </p:sp>
      <p:sp>
        <p:nvSpPr>
          <p:cNvPr id="5" name="Footer Placeholder 4">
            <a:extLst>
              <a:ext uri="{FF2B5EF4-FFF2-40B4-BE49-F238E27FC236}">
                <a16:creationId xmlns:a16="http://schemas.microsoft.com/office/drawing/2014/main" id="{4BB637D8-0163-512C-67BE-8F7E5040C4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4E55C11-A66B-DFA7-590C-64CF79669CF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825702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995B8C-2617-00D6-6BB1-691C5EB211E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4FAFCC0-8FF6-7D45-288E-E9ADCC0886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3B3F19-E497-F87F-FA05-C15A83031BF3}"/>
              </a:ext>
            </a:extLst>
          </p:cNvPr>
          <p:cNvSpPr>
            <a:spLocks noGrp="1"/>
          </p:cNvSpPr>
          <p:nvPr>
            <p:ph type="dt" sz="half" idx="10"/>
          </p:nvPr>
        </p:nvSpPr>
        <p:spPr/>
        <p:txBody>
          <a:bodyPr/>
          <a:lstStyle/>
          <a:p>
            <a:fld id="{E5DB6F7E-7A0F-4A80-AAF6-D068390ECFD2}" type="datetimeFigureOut">
              <a:rPr lang="en-GB" smtClean="0"/>
              <a:t>23/03/2025</a:t>
            </a:fld>
            <a:endParaRPr lang="en-GB"/>
          </a:p>
        </p:txBody>
      </p:sp>
      <p:sp>
        <p:nvSpPr>
          <p:cNvPr id="5" name="Footer Placeholder 4">
            <a:extLst>
              <a:ext uri="{FF2B5EF4-FFF2-40B4-BE49-F238E27FC236}">
                <a16:creationId xmlns:a16="http://schemas.microsoft.com/office/drawing/2014/main" id="{1A975EA6-56F5-A19D-A12A-D4DC7D40770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8B73D15-0E63-7DD7-E666-A35A7EBB4394}"/>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978248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DD0E0-88E6-765B-1A70-A2AD49590C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8879364-FE46-5E42-8879-DC7DD9A35D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92581B0-DA17-3DBB-45FB-B4B7261E20C2}"/>
              </a:ext>
            </a:extLst>
          </p:cNvPr>
          <p:cNvSpPr>
            <a:spLocks noGrp="1"/>
          </p:cNvSpPr>
          <p:nvPr>
            <p:ph type="dt" sz="half" idx="10"/>
          </p:nvPr>
        </p:nvSpPr>
        <p:spPr/>
        <p:txBody>
          <a:bodyPr/>
          <a:lstStyle/>
          <a:p>
            <a:fld id="{E5DB6F7E-7A0F-4A80-AAF6-D068390ECFD2}" type="datetimeFigureOut">
              <a:rPr lang="en-GB" smtClean="0"/>
              <a:t>23/03/2025</a:t>
            </a:fld>
            <a:endParaRPr lang="en-GB"/>
          </a:p>
        </p:txBody>
      </p:sp>
      <p:sp>
        <p:nvSpPr>
          <p:cNvPr id="5" name="Footer Placeholder 4">
            <a:extLst>
              <a:ext uri="{FF2B5EF4-FFF2-40B4-BE49-F238E27FC236}">
                <a16:creationId xmlns:a16="http://schemas.microsoft.com/office/drawing/2014/main" id="{5156875A-E34D-8D90-E616-6B689351330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0A7516-98C1-0FE9-CFD0-573A796E49F7}"/>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4284328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29BF6-C91B-9AF8-6153-6FF3388986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0B5BDC9D-36A2-9D8D-423C-8CE8C026099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90C6A4-BE8C-6D21-C3C3-BB0172F674DB}"/>
              </a:ext>
            </a:extLst>
          </p:cNvPr>
          <p:cNvSpPr>
            <a:spLocks noGrp="1"/>
          </p:cNvSpPr>
          <p:nvPr>
            <p:ph type="dt" sz="half" idx="10"/>
          </p:nvPr>
        </p:nvSpPr>
        <p:spPr/>
        <p:txBody>
          <a:bodyPr/>
          <a:lstStyle/>
          <a:p>
            <a:fld id="{E5DB6F7E-7A0F-4A80-AAF6-D068390ECFD2}" type="datetimeFigureOut">
              <a:rPr lang="en-GB" smtClean="0"/>
              <a:t>23/03/2025</a:t>
            </a:fld>
            <a:endParaRPr lang="en-GB"/>
          </a:p>
        </p:txBody>
      </p:sp>
      <p:sp>
        <p:nvSpPr>
          <p:cNvPr id="5" name="Footer Placeholder 4">
            <a:extLst>
              <a:ext uri="{FF2B5EF4-FFF2-40B4-BE49-F238E27FC236}">
                <a16:creationId xmlns:a16="http://schemas.microsoft.com/office/drawing/2014/main" id="{05AE0D4D-0C99-6155-0757-96191DDEFA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42EB881-327A-64C4-6014-57EBA641E2FF}"/>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686939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EFBC4-EF2F-B861-9D83-54C48C21D6B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A3D21B7-33E6-17C4-2AF4-3FD5FA416F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C76032E-7E77-D476-53A8-A82DED8E61C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4904FD0-7C62-3264-3692-B3432AD056CB}"/>
              </a:ext>
            </a:extLst>
          </p:cNvPr>
          <p:cNvSpPr>
            <a:spLocks noGrp="1"/>
          </p:cNvSpPr>
          <p:nvPr>
            <p:ph type="dt" sz="half" idx="10"/>
          </p:nvPr>
        </p:nvSpPr>
        <p:spPr/>
        <p:txBody>
          <a:bodyPr/>
          <a:lstStyle/>
          <a:p>
            <a:fld id="{E5DB6F7E-7A0F-4A80-AAF6-D068390ECFD2}" type="datetimeFigureOut">
              <a:rPr lang="en-GB" smtClean="0"/>
              <a:t>23/03/2025</a:t>
            </a:fld>
            <a:endParaRPr lang="en-GB"/>
          </a:p>
        </p:txBody>
      </p:sp>
      <p:sp>
        <p:nvSpPr>
          <p:cNvPr id="6" name="Footer Placeholder 5">
            <a:extLst>
              <a:ext uri="{FF2B5EF4-FFF2-40B4-BE49-F238E27FC236}">
                <a16:creationId xmlns:a16="http://schemas.microsoft.com/office/drawing/2014/main" id="{42616575-8390-69F8-9276-AC2EFDE09DC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04DD8F7-C40E-848E-81E0-4D789C1F78D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87850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9AD65-AAC5-E5B1-216F-6D2632E97DE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BDE9E02-CB24-2339-FFE4-1CDF8FCBA6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EC611E-09A0-7F90-9DAD-CA6BD5B2A1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9434CC0-2C18-8D02-75A8-C807A939A9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7B73AC-8D63-BA1A-9C41-B6492B0224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34CC1EC-5DEA-F552-C85B-071ED38FE790}"/>
              </a:ext>
            </a:extLst>
          </p:cNvPr>
          <p:cNvSpPr>
            <a:spLocks noGrp="1"/>
          </p:cNvSpPr>
          <p:nvPr>
            <p:ph type="dt" sz="half" idx="10"/>
          </p:nvPr>
        </p:nvSpPr>
        <p:spPr/>
        <p:txBody>
          <a:bodyPr/>
          <a:lstStyle/>
          <a:p>
            <a:fld id="{E5DB6F7E-7A0F-4A80-AAF6-D068390ECFD2}" type="datetimeFigureOut">
              <a:rPr lang="en-GB" smtClean="0"/>
              <a:t>23/03/2025</a:t>
            </a:fld>
            <a:endParaRPr lang="en-GB"/>
          </a:p>
        </p:txBody>
      </p:sp>
      <p:sp>
        <p:nvSpPr>
          <p:cNvPr id="8" name="Footer Placeholder 7">
            <a:extLst>
              <a:ext uri="{FF2B5EF4-FFF2-40B4-BE49-F238E27FC236}">
                <a16:creationId xmlns:a16="http://schemas.microsoft.com/office/drawing/2014/main" id="{D89B4497-94FB-9AA8-0ECB-52543C3D689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88DDC79-C93E-2793-1B88-3FCFB5C12909}"/>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4091748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9C0F7-60AE-3FFE-BDE8-0A9DD746682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896F049-FA06-BB5C-66A0-9241A99B8A57}"/>
              </a:ext>
            </a:extLst>
          </p:cNvPr>
          <p:cNvSpPr>
            <a:spLocks noGrp="1"/>
          </p:cNvSpPr>
          <p:nvPr>
            <p:ph type="dt" sz="half" idx="10"/>
          </p:nvPr>
        </p:nvSpPr>
        <p:spPr/>
        <p:txBody>
          <a:bodyPr/>
          <a:lstStyle/>
          <a:p>
            <a:fld id="{E5DB6F7E-7A0F-4A80-AAF6-D068390ECFD2}" type="datetimeFigureOut">
              <a:rPr lang="en-GB" smtClean="0"/>
              <a:t>23/03/2025</a:t>
            </a:fld>
            <a:endParaRPr lang="en-GB"/>
          </a:p>
        </p:txBody>
      </p:sp>
      <p:sp>
        <p:nvSpPr>
          <p:cNvPr id="4" name="Footer Placeholder 3">
            <a:extLst>
              <a:ext uri="{FF2B5EF4-FFF2-40B4-BE49-F238E27FC236}">
                <a16:creationId xmlns:a16="http://schemas.microsoft.com/office/drawing/2014/main" id="{B99E77C3-8ADA-57D3-444B-049407D2DF8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A76D250-166C-D33F-BD43-9A86347FA073}"/>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24886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D769B8-58FD-BAC7-1FAB-E11B6FE2E658}"/>
              </a:ext>
            </a:extLst>
          </p:cNvPr>
          <p:cNvSpPr>
            <a:spLocks noGrp="1"/>
          </p:cNvSpPr>
          <p:nvPr>
            <p:ph type="dt" sz="half" idx="10"/>
          </p:nvPr>
        </p:nvSpPr>
        <p:spPr/>
        <p:txBody>
          <a:bodyPr/>
          <a:lstStyle/>
          <a:p>
            <a:fld id="{E5DB6F7E-7A0F-4A80-AAF6-D068390ECFD2}" type="datetimeFigureOut">
              <a:rPr lang="en-GB" smtClean="0"/>
              <a:t>23/03/2025</a:t>
            </a:fld>
            <a:endParaRPr lang="en-GB"/>
          </a:p>
        </p:txBody>
      </p:sp>
      <p:sp>
        <p:nvSpPr>
          <p:cNvPr id="3" name="Footer Placeholder 2">
            <a:extLst>
              <a:ext uri="{FF2B5EF4-FFF2-40B4-BE49-F238E27FC236}">
                <a16:creationId xmlns:a16="http://schemas.microsoft.com/office/drawing/2014/main" id="{A7654166-5993-4609-E66B-64C432BA798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5B9BF230-85DC-E73C-4AB4-020C365C7B07}"/>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053208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B9D83-750D-D6BE-CCDD-CF9CB8424A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40F0ABB-A719-7D99-8B4A-96D5173B2A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029E161-4FE4-BF51-2224-3090568941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37D0F9-1CE9-9749-2811-CCF329D4B49F}"/>
              </a:ext>
            </a:extLst>
          </p:cNvPr>
          <p:cNvSpPr>
            <a:spLocks noGrp="1"/>
          </p:cNvSpPr>
          <p:nvPr>
            <p:ph type="dt" sz="half" idx="10"/>
          </p:nvPr>
        </p:nvSpPr>
        <p:spPr/>
        <p:txBody>
          <a:bodyPr/>
          <a:lstStyle/>
          <a:p>
            <a:fld id="{E5DB6F7E-7A0F-4A80-AAF6-D068390ECFD2}" type="datetimeFigureOut">
              <a:rPr lang="en-GB" smtClean="0"/>
              <a:t>23/03/2025</a:t>
            </a:fld>
            <a:endParaRPr lang="en-GB"/>
          </a:p>
        </p:txBody>
      </p:sp>
      <p:sp>
        <p:nvSpPr>
          <p:cNvPr id="6" name="Footer Placeholder 5">
            <a:extLst>
              <a:ext uri="{FF2B5EF4-FFF2-40B4-BE49-F238E27FC236}">
                <a16:creationId xmlns:a16="http://schemas.microsoft.com/office/drawing/2014/main" id="{580F1045-3C66-94E8-43C9-C009AC0778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9A9E3CA-3E3D-4758-90F3-6E77AD40217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517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342A5-1D3A-6341-DFAF-D4C04187D4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9FB30DB-E144-E0CF-C604-D1DC2CA1F1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30082A-3AC4-3FC8-8842-D0AEDB7887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738F9D-23FC-D7C4-0205-8CA7ACA7543C}"/>
              </a:ext>
            </a:extLst>
          </p:cNvPr>
          <p:cNvSpPr>
            <a:spLocks noGrp="1"/>
          </p:cNvSpPr>
          <p:nvPr>
            <p:ph type="dt" sz="half" idx="10"/>
          </p:nvPr>
        </p:nvSpPr>
        <p:spPr/>
        <p:txBody>
          <a:bodyPr/>
          <a:lstStyle/>
          <a:p>
            <a:fld id="{E5DB6F7E-7A0F-4A80-AAF6-D068390ECFD2}" type="datetimeFigureOut">
              <a:rPr lang="en-GB" smtClean="0"/>
              <a:t>23/03/2025</a:t>
            </a:fld>
            <a:endParaRPr lang="en-GB"/>
          </a:p>
        </p:txBody>
      </p:sp>
      <p:sp>
        <p:nvSpPr>
          <p:cNvPr id="6" name="Footer Placeholder 5">
            <a:extLst>
              <a:ext uri="{FF2B5EF4-FFF2-40B4-BE49-F238E27FC236}">
                <a16:creationId xmlns:a16="http://schemas.microsoft.com/office/drawing/2014/main" id="{1EF03B62-7912-19EE-410D-B0331BCB9BA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8C24AA9-FF7D-CE40-AFA3-42CF68A0613A}"/>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82915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9375A6-4DA4-C825-12C1-47CEA32DAA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9320D43-AA5B-E1FB-B09D-1437A4DE3C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E136FBF-435B-D38F-5D33-E3A884D0D2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5DB6F7E-7A0F-4A80-AAF6-D068390ECFD2}" type="datetimeFigureOut">
              <a:rPr lang="en-GB" smtClean="0"/>
              <a:t>23/03/2025</a:t>
            </a:fld>
            <a:endParaRPr lang="en-GB"/>
          </a:p>
        </p:txBody>
      </p:sp>
      <p:sp>
        <p:nvSpPr>
          <p:cNvPr id="5" name="Footer Placeholder 4">
            <a:extLst>
              <a:ext uri="{FF2B5EF4-FFF2-40B4-BE49-F238E27FC236}">
                <a16:creationId xmlns:a16="http://schemas.microsoft.com/office/drawing/2014/main" id="{24628381-7375-BA84-3B0B-A099578BB5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BC6A11F6-9298-254B-CD48-279C276514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44E08AB-384D-4DB0-8D7C-3D3D72B24DCB}" type="slidenum">
              <a:rPr lang="en-GB" smtClean="0"/>
              <a:t>‹#›</a:t>
            </a:fld>
            <a:endParaRPr lang="en-GB"/>
          </a:p>
        </p:txBody>
      </p:sp>
    </p:spTree>
    <p:extLst>
      <p:ext uri="{BB962C8B-B14F-4D97-AF65-F5344CB8AC3E}">
        <p14:creationId xmlns:p14="http://schemas.microsoft.com/office/powerpoint/2010/main" val="2520336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aliexpress.com/item/1005004458461883.html?spm=a2g0o.order_list.order_list_main.17.3daf1802L5vub8" TargetMode="External"/><Relationship Id="rId2" Type="http://schemas.openxmlformats.org/officeDocument/2006/relationships/image" Target="../media/image19.JPEG"/><Relationship Id="rId1" Type="http://schemas.openxmlformats.org/officeDocument/2006/relationships/slideLayout" Target="../slideLayouts/slideLayout2.xml"/><Relationship Id="rId6" Type="http://schemas.openxmlformats.org/officeDocument/2006/relationships/hyperlink" Target="https://www.aliexpress.com/item/1005001297466790.html?spm=a2g0o.cart.0.0.912c38da3KnV88&amp;mp=1&amp;pdp_npi=5%40dis%21GBP%21GBP%200.77%21GBP%200.63%21%21%21%21%21%402103891017416123477246487ecd9a%2112000015618778300%21ct%21UK%211922546412%21%215%210" TargetMode="External"/><Relationship Id="rId5" Type="http://schemas.openxmlformats.org/officeDocument/2006/relationships/hyperlink" Target="https://www.aliexpress.com/item/1005003780291406.html?spm=a2g0o.order_list.order_list_main.23.3daf1802L5vub8" TargetMode="External"/><Relationship Id="rId4" Type="http://schemas.openxmlformats.org/officeDocument/2006/relationships/hyperlink" Target="https://www.aliexpress.com/item/1005005530620188.html?spm=a2g0o.productlist.main.9.37d87690A0hdi4&amp;algo_pvid=d0025bc3-8bf9-4e11-b64e-1755ae6ed517&amp;algo_exp_id=d0025bc3-8bf9-4e11-b64e-1755ae6ed517-4&amp;pdp_ext_f=%7B%22order%22%3A%221%22%2C%22eval%22%3A%221%22%7D&amp;pdp_npi=4%40dis%21GBP%218.99%218.54%21%21%2111.30%2110.73%21%40211b813f17420706017887352eabe4%2112000033431649483%21sea%21UK%211922546412%21X&amp;curPageLogUid=OYAPnaTi7ynf&amp;utparam-url=scene%3Asearch%7Cquery_from%3A"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aliexpress.com/item/1005005530620188.html?spm=a2g0o.productlist.main.9.37d87690A0hdi4&amp;algo_pvid=d0025bc3-8bf9-4e11-b64e-1755ae6ed517&amp;algo_exp_id=d0025bc3-8bf9-4e11-b64e-1755ae6ed517-4&amp;pdp_ext_f=%7B%22order%22%3A%221%22%2C%22eval%22%3A%221%22%7D&amp;pdp_npi=4%40dis%21GBP%218.99%218.54%21%21%2111.30%2110.73%21%40211b813f17420706017887352eabe4%2112000033431649483%21sea%21UK%211922546412%21X&amp;curPageLogUid=OYAPnaTi7ynf&amp;utparam-url=scene%3Asearch%7Cquery_from%3A" TargetMode="External"/><Relationship Id="rId7" Type="http://schemas.openxmlformats.org/officeDocument/2006/relationships/image" Target="../media/image9.JPEG"/><Relationship Id="rId2" Type="http://schemas.openxmlformats.org/officeDocument/2006/relationships/hyperlink" Target="https://www.aliexpress.com/item/1005004458461883.html?spm=a2g0o.order_list.order_list_main.17.3daf1802L5vub8" TargetMode="Externa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aliexpress.com/item/1005003780291406.html?spm=a2g0o.order_list.order_list_main.23.3daf1802L5vub8" TargetMode="Externa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8.JPE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png"/><Relationship Id="rId4" Type="http://schemas.openxmlformats.org/officeDocument/2006/relationships/hyperlink" Target="https://www.aliexpress.com/item/1005001297466790.html?spm=a2g0o.cart.0.0.912c38da3KnV88&amp;mp=1&amp;pdp_npi=5%40dis%21GBP%21GBP%200.77%21GBP%200.63%21%21%21%21%21%402103891017416123477246487ecd9a%2112000015618778300%21ct%21UK%211922546412%21%215%21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gr-yaris.co.uk/threads/automatic-shut-off-of-all-lane-assist-everytime-you-start-the-car.2947/?nested_view=1&amp;sortby=oldest#replies" TargetMode="External"/><Relationship Id="rId7" Type="http://schemas.openxmlformats.org/officeDocument/2006/relationships/image" Target="../media/image18.JPEG"/><Relationship Id="rId2" Type="http://schemas.openxmlformats.org/officeDocument/2006/relationships/hyperlink" Target="https://github.com/WillN5/GR-Yaris-Startup-Controller/tree/main" TargetMode="External"/><Relationship Id="rId1" Type="http://schemas.openxmlformats.org/officeDocument/2006/relationships/slideLayout" Target="../slideLayouts/slideLayout2.xml"/><Relationship Id="rId6" Type="http://schemas.openxmlformats.org/officeDocument/2006/relationships/hyperlink" Target="https://www.amazon.co.uk/dp/B07GDGJ5K6?ref=ppx_yo2ov_dt_b_fed_asin_title" TargetMode="External"/><Relationship Id="rId5" Type="http://schemas.openxmlformats.org/officeDocument/2006/relationships/hyperlink" Target="https://www.ebay.co.uk/itm/301224679633?_skw=16%2F0.2mm+single+core+hook+up+wir&amp;itmmeta=01JQ2HR1N9ZGDZ865RJGR8JDAC&amp;hash=item462263d8d1:g:NM8AAOxyRNJSb6NB" TargetMode="External"/><Relationship Id="rId4" Type="http://schemas.openxmlformats.org/officeDocument/2006/relationships/hyperlink" Target="https://www.youtube.com/watch?v=YhoG59Sv5Q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5BE39-03C1-C2A7-8996-F9370D985C01}"/>
              </a:ext>
            </a:extLst>
          </p:cNvPr>
          <p:cNvSpPr>
            <a:spLocks noGrp="1"/>
          </p:cNvSpPr>
          <p:nvPr>
            <p:ph type="ctrTitle"/>
          </p:nvPr>
        </p:nvSpPr>
        <p:spPr>
          <a:xfrm>
            <a:off x="1524000" y="1510737"/>
            <a:ext cx="9144000" cy="1084809"/>
          </a:xfrm>
        </p:spPr>
        <p:txBody>
          <a:bodyPr anchor="ctr">
            <a:normAutofit/>
          </a:bodyPr>
          <a:lstStyle/>
          <a:p>
            <a:r>
              <a:rPr lang="en-US" sz="4800" dirty="0"/>
              <a:t>GR Yaris Startup Controller V1.0</a:t>
            </a:r>
            <a:endParaRPr lang="en-GB" sz="4800" dirty="0"/>
          </a:p>
        </p:txBody>
      </p:sp>
      <p:sp>
        <p:nvSpPr>
          <p:cNvPr id="3" name="Subtitle 2">
            <a:extLst>
              <a:ext uri="{FF2B5EF4-FFF2-40B4-BE49-F238E27FC236}">
                <a16:creationId xmlns:a16="http://schemas.microsoft.com/office/drawing/2014/main" id="{9EA9851A-8E0D-13C8-0BE1-6EFBDEDDF80B}"/>
              </a:ext>
            </a:extLst>
          </p:cNvPr>
          <p:cNvSpPr>
            <a:spLocks noGrp="1"/>
          </p:cNvSpPr>
          <p:nvPr>
            <p:ph type="subTitle" idx="1"/>
          </p:nvPr>
        </p:nvSpPr>
        <p:spPr>
          <a:xfrm>
            <a:off x="2580987" y="2542259"/>
            <a:ext cx="7030027" cy="663058"/>
          </a:xfrm>
        </p:spPr>
        <p:txBody>
          <a:bodyPr anchor="ctr">
            <a:normAutofit/>
          </a:bodyPr>
          <a:lstStyle/>
          <a:p>
            <a:r>
              <a:rPr lang="en-US" dirty="0"/>
              <a:t>Overview &amp; Installation guide</a:t>
            </a:r>
          </a:p>
        </p:txBody>
      </p:sp>
      <p:sp>
        <p:nvSpPr>
          <p:cNvPr id="5" name="TextBox 4">
            <a:extLst>
              <a:ext uri="{FF2B5EF4-FFF2-40B4-BE49-F238E27FC236}">
                <a16:creationId xmlns:a16="http://schemas.microsoft.com/office/drawing/2014/main" id="{ABD06E6F-65D3-A472-530E-589D8A1495DB}"/>
              </a:ext>
            </a:extLst>
          </p:cNvPr>
          <p:cNvSpPr txBox="1"/>
          <p:nvPr/>
        </p:nvSpPr>
        <p:spPr>
          <a:xfrm>
            <a:off x="10106641" y="6240215"/>
            <a:ext cx="2085359" cy="461665"/>
          </a:xfrm>
          <a:prstGeom prst="rect">
            <a:avLst/>
          </a:prstGeom>
          <a:noFill/>
        </p:spPr>
        <p:txBody>
          <a:bodyPr wrap="square" rtlCol="0">
            <a:spAutoFit/>
          </a:bodyPr>
          <a:lstStyle/>
          <a:p>
            <a:r>
              <a:rPr lang="en-US" sz="1200" dirty="0"/>
              <a:t>WILLN on GR-Yaris.co.uk</a:t>
            </a:r>
          </a:p>
          <a:p>
            <a:r>
              <a:rPr lang="en-US" sz="1200" dirty="0"/>
              <a:t>will.norman@sky.com</a:t>
            </a:r>
            <a:endParaRPr lang="en-GB" sz="1200" dirty="0"/>
          </a:p>
        </p:txBody>
      </p:sp>
      <p:sp>
        <p:nvSpPr>
          <p:cNvPr id="6" name="Subtitle 2">
            <a:extLst>
              <a:ext uri="{FF2B5EF4-FFF2-40B4-BE49-F238E27FC236}">
                <a16:creationId xmlns:a16="http://schemas.microsoft.com/office/drawing/2014/main" id="{5818905F-B223-ABEE-618B-1963E06E6DF4}"/>
              </a:ext>
            </a:extLst>
          </p:cNvPr>
          <p:cNvSpPr txBox="1">
            <a:spLocks/>
          </p:cNvSpPr>
          <p:nvPr/>
        </p:nvSpPr>
        <p:spPr>
          <a:xfrm>
            <a:off x="2580987" y="3627068"/>
            <a:ext cx="7030027" cy="100138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solidFill>
                  <a:srgbClr val="FF0000"/>
                </a:solidFill>
              </a:rPr>
              <a:t>I TAKE NO RESPONSIBILITY FOR ANY DAMAGE CAUSED DURING THE INSTALLATION OR OPERATION OF THE DEVICE.</a:t>
            </a:r>
          </a:p>
          <a:p>
            <a:r>
              <a:rPr lang="en-US" sz="1600" b="1" u="sng" dirty="0">
                <a:solidFill>
                  <a:srgbClr val="FF0000"/>
                </a:solidFill>
              </a:rPr>
              <a:t>INSTALL AT YOUR OWN RISK</a:t>
            </a:r>
            <a:endParaRPr lang="en-GB" sz="1600" b="1" u="sng" dirty="0">
              <a:solidFill>
                <a:srgbClr val="FF0000"/>
              </a:solidFill>
            </a:endParaRPr>
          </a:p>
        </p:txBody>
      </p:sp>
      <p:graphicFrame>
        <p:nvGraphicFramePr>
          <p:cNvPr id="7" name="Table 6">
            <a:extLst>
              <a:ext uri="{FF2B5EF4-FFF2-40B4-BE49-F238E27FC236}">
                <a16:creationId xmlns:a16="http://schemas.microsoft.com/office/drawing/2014/main" id="{E6CB8030-1ECD-80BD-B912-060CAE98415E}"/>
              </a:ext>
            </a:extLst>
          </p:cNvPr>
          <p:cNvGraphicFramePr>
            <a:graphicFrameLocks noGrp="1"/>
          </p:cNvGraphicFramePr>
          <p:nvPr>
            <p:extLst>
              <p:ext uri="{D42A27DB-BD31-4B8C-83A1-F6EECF244321}">
                <p14:modId xmlns:p14="http://schemas.microsoft.com/office/powerpoint/2010/main" val="2955086289"/>
              </p:ext>
            </p:extLst>
          </p:nvPr>
        </p:nvGraphicFramePr>
        <p:xfrm>
          <a:off x="75377" y="6184029"/>
          <a:ext cx="5912468" cy="574036"/>
        </p:xfrm>
        <a:graphic>
          <a:graphicData uri="http://schemas.openxmlformats.org/drawingml/2006/table">
            <a:tbl>
              <a:tblPr firstRow="1" bandRow="1">
                <a:tableStyleId>{2D5ABB26-0587-4C30-8999-92F81FD0307C}</a:tableStyleId>
              </a:tblPr>
              <a:tblGrid>
                <a:gridCol w="457305">
                  <a:extLst>
                    <a:ext uri="{9D8B030D-6E8A-4147-A177-3AD203B41FA5}">
                      <a16:colId xmlns:a16="http://schemas.microsoft.com/office/drawing/2014/main" val="888636912"/>
                    </a:ext>
                  </a:extLst>
                </a:gridCol>
                <a:gridCol w="4186802">
                  <a:extLst>
                    <a:ext uri="{9D8B030D-6E8A-4147-A177-3AD203B41FA5}">
                      <a16:colId xmlns:a16="http://schemas.microsoft.com/office/drawing/2014/main" val="1702428521"/>
                    </a:ext>
                  </a:extLst>
                </a:gridCol>
                <a:gridCol w="1268361">
                  <a:extLst>
                    <a:ext uri="{9D8B030D-6E8A-4147-A177-3AD203B41FA5}">
                      <a16:colId xmlns:a16="http://schemas.microsoft.com/office/drawing/2014/main" val="3349395966"/>
                    </a:ext>
                  </a:extLst>
                </a:gridCol>
              </a:tblGrid>
              <a:tr h="273185">
                <a:tc>
                  <a:txBody>
                    <a:bodyPr/>
                    <a:lstStyle/>
                    <a:p>
                      <a:r>
                        <a:rPr lang="en-US" sz="1200" b="1" dirty="0"/>
                        <a:t>Rev</a:t>
                      </a:r>
                      <a:endParaRPr lang="en-GB" sz="12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t>Description</a:t>
                      </a:r>
                      <a:endParaRPr lang="en-GB" sz="12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t>Date updated</a:t>
                      </a:r>
                      <a:endParaRPr lang="en-GB" sz="12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50032495"/>
                  </a:ext>
                </a:extLst>
              </a:tr>
              <a:tr h="299716">
                <a:tc>
                  <a:txBody>
                    <a:bodyPr/>
                    <a:lstStyle/>
                    <a:p>
                      <a:pPr algn="ctr"/>
                      <a:r>
                        <a:rPr lang="en-US" sz="1200" dirty="0"/>
                        <a:t>2</a:t>
                      </a:r>
                      <a:endParaRPr lang="en-GB"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t>Install guide updated</a:t>
                      </a:r>
                      <a:endParaRPr lang="en-GB"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i="0" dirty="0"/>
                        <a:t>23/03/25</a:t>
                      </a:r>
                      <a:endParaRPr lang="en-GB" sz="1200" i="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9428720"/>
                  </a:ext>
                </a:extLst>
              </a:tr>
            </a:tbl>
          </a:graphicData>
        </a:graphic>
      </p:graphicFrame>
      <p:pic>
        <p:nvPicPr>
          <p:cNvPr id="4" name="Picture 3" descr="A close-up of a car dashboard&#10;&#10;AI-generated content may be incorrect.">
            <a:extLst>
              <a:ext uri="{FF2B5EF4-FFF2-40B4-BE49-F238E27FC236}">
                <a16:creationId xmlns:a16="http://schemas.microsoft.com/office/drawing/2014/main" id="{49D1E84B-EC3C-A268-1B8E-BD972DC2E142}"/>
              </a:ext>
            </a:extLst>
          </p:cNvPr>
          <p:cNvPicPr>
            <a:picLocks noChangeAspect="1"/>
          </p:cNvPicPr>
          <p:nvPr/>
        </p:nvPicPr>
        <p:blipFill>
          <a:blip r:embed="rId2">
            <a:extLst>
              <a:ext uri="{28A0092B-C50C-407E-A947-70E740481C1C}">
                <a14:useLocalDpi xmlns:a14="http://schemas.microsoft.com/office/drawing/2010/main" val="0"/>
              </a:ext>
            </a:extLst>
          </a:blip>
          <a:srcRect l="22072" t="23545" r="24806" b="44884"/>
          <a:stretch/>
        </p:blipFill>
        <p:spPr>
          <a:xfrm rot="10800000">
            <a:off x="255425" y="4085945"/>
            <a:ext cx="2433716" cy="1928520"/>
          </a:xfrm>
          <a:prstGeom prst="rect">
            <a:avLst/>
          </a:prstGeom>
        </p:spPr>
      </p:pic>
    </p:spTree>
    <p:extLst>
      <p:ext uri="{BB962C8B-B14F-4D97-AF65-F5344CB8AC3E}">
        <p14:creationId xmlns:p14="http://schemas.microsoft.com/office/powerpoint/2010/main" val="1574632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wire on a mat&#10;&#10;AI-generated content may be incorrect.">
            <a:extLst>
              <a:ext uri="{FF2B5EF4-FFF2-40B4-BE49-F238E27FC236}">
                <a16:creationId xmlns:a16="http://schemas.microsoft.com/office/drawing/2014/main" id="{D0AD7D49-B895-65C2-A45B-841CB18F0AB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69152" y="2487562"/>
            <a:ext cx="5591504" cy="4193628"/>
          </a:xfrm>
        </p:spPr>
      </p:pic>
      <p:sp>
        <p:nvSpPr>
          <p:cNvPr id="6" name="TextBox 5">
            <a:extLst>
              <a:ext uri="{FF2B5EF4-FFF2-40B4-BE49-F238E27FC236}">
                <a16:creationId xmlns:a16="http://schemas.microsoft.com/office/drawing/2014/main" id="{C07B4C5E-0581-2FC8-9629-FFD10DB11224}"/>
              </a:ext>
            </a:extLst>
          </p:cNvPr>
          <p:cNvSpPr txBox="1"/>
          <p:nvPr/>
        </p:nvSpPr>
        <p:spPr>
          <a:xfrm>
            <a:off x="130207" y="585752"/>
            <a:ext cx="10255186" cy="1754326"/>
          </a:xfrm>
          <a:prstGeom prst="rect">
            <a:avLst/>
          </a:prstGeom>
          <a:noFill/>
        </p:spPr>
        <p:txBody>
          <a:bodyPr wrap="square" rtlCol="0">
            <a:spAutoFit/>
          </a:bodyPr>
          <a:lstStyle/>
          <a:p>
            <a:pPr marL="342900" indent="-342900">
              <a:buAutoNum type="arabicParenR"/>
            </a:pPr>
            <a:r>
              <a:rPr lang="en-US" dirty="0"/>
              <a:t>Power &amp; Ground Options</a:t>
            </a:r>
            <a:endParaRPr lang="en-US" dirty="0">
              <a:hlinkClick r:id="rId3"/>
            </a:endParaRPr>
          </a:p>
          <a:p>
            <a:pPr marL="800100" lvl="1" indent="-342900">
              <a:buAutoNum type="alphaUcPeriod"/>
            </a:pPr>
            <a:r>
              <a:rPr lang="en-US" dirty="0">
                <a:hlinkClick r:id="rId3"/>
              </a:rPr>
              <a:t>10-pin extension harness</a:t>
            </a:r>
            <a:endParaRPr lang="en-US" dirty="0"/>
          </a:p>
          <a:p>
            <a:pPr marL="800100" lvl="1" indent="-342900">
              <a:buFont typeface="+mj-lt"/>
              <a:buAutoNum type="alphaUcPeriod"/>
            </a:pPr>
            <a:r>
              <a:rPr lang="en-US" dirty="0">
                <a:hlinkClick r:id="rId4"/>
              </a:rPr>
              <a:t>Another 10-pin option that should work</a:t>
            </a:r>
            <a:endParaRPr lang="en-US" dirty="0"/>
          </a:p>
          <a:p>
            <a:pPr marL="342900" indent="-342900">
              <a:buAutoNum type="arabicParenR"/>
            </a:pPr>
            <a:r>
              <a:rPr lang="en-US" sz="1800" dirty="0">
                <a:hlinkClick r:id="rId5"/>
              </a:rPr>
              <a:t>Lane Departure Alert: 14-pin extension harness</a:t>
            </a:r>
            <a:endParaRPr lang="en-US" dirty="0"/>
          </a:p>
          <a:p>
            <a:pPr marL="342900" indent="-342900">
              <a:buAutoNum type="arabicParenR"/>
            </a:pPr>
            <a:r>
              <a:rPr lang="en-US" sz="1800" dirty="0">
                <a:hlinkClick r:id="rId6"/>
              </a:rPr>
              <a:t>Sport/</a:t>
            </a:r>
            <a:r>
              <a:rPr lang="en-US" dirty="0">
                <a:hlinkClick r:id="rId6"/>
              </a:rPr>
              <a:t>Track M</a:t>
            </a:r>
            <a:r>
              <a:rPr lang="en-US" sz="1800" dirty="0">
                <a:hlinkClick r:id="rId6"/>
              </a:rPr>
              <a:t>ode: 8-pin plug + socket + crimp pins</a:t>
            </a:r>
            <a:r>
              <a:rPr lang="en-US" sz="1800" dirty="0"/>
              <a:t> (upper slot female)</a:t>
            </a:r>
          </a:p>
          <a:p>
            <a:pPr marL="342900" indent="-342900">
              <a:buAutoNum type="arabicParenR"/>
            </a:pPr>
            <a:r>
              <a:rPr lang="en-US" strike="sngStrike" dirty="0"/>
              <a:t>iMT/ESP/Auto Stop Start: 8-pin **Yet to be found**</a:t>
            </a:r>
            <a:endParaRPr lang="en-US" sz="1800" strike="sngStrike" dirty="0"/>
          </a:p>
        </p:txBody>
      </p:sp>
      <p:sp>
        <p:nvSpPr>
          <p:cNvPr id="7" name="Title 1">
            <a:extLst>
              <a:ext uri="{FF2B5EF4-FFF2-40B4-BE49-F238E27FC236}">
                <a16:creationId xmlns:a16="http://schemas.microsoft.com/office/drawing/2014/main" id="{1C4689C4-3875-CF93-CFCD-D650E88F3981}"/>
              </a:ext>
            </a:extLst>
          </p:cNvPr>
          <p:cNvSpPr txBox="1">
            <a:spLocks/>
          </p:cNvSpPr>
          <p:nvPr/>
        </p:nvSpPr>
        <p:spPr>
          <a:xfrm>
            <a:off x="0" y="0"/>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10. Extension Harnesses</a:t>
            </a:r>
            <a:endParaRPr lang="en-GB" sz="3200" dirty="0"/>
          </a:p>
        </p:txBody>
      </p:sp>
      <p:sp>
        <p:nvSpPr>
          <p:cNvPr id="8" name="TextBox 7">
            <a:extLst>
              <a:ext uri="{FF2B5EF4-FFF2-40B4-BE49-F238E27FC236}">
                <a16:creationId xmlns:a16="http://schemas.microsoft.com/office/drawing/2014/main" id="{CFB3459F-3558-6851-186B-824F6603A471}"/>
              </a:ext>
            </a:extLst>
          </p:cNvPr>
          <p:cNvSpPr txBox="1"/>
          <p:nvPr/>
        </p:nvSpPr>
        <p:spPr>
          <a:xfrm>
            <a:off x="6478877" y="4961560"/>
            <a:ext cx="44736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a:t>1</a:t>
            </a:r>
            <a:endParaRPr lang="en-GB" dirty="0"/>
          </a:p>
        </p:txBody>
      </p:sp>
      <p:sp>
        <p:nvSpPr>
          <p:cNvPr id="9" name="TextBox 8">
            <a:extLst>
              <a:ext uri="{FF2B5EF4-FFF2-40B4-BE49-F238E27FC236}">
                <a16:creationId xmlns:a16="http://schemas.microsoft.com/office/drawing/2014/main" id="{F8B52506-C3D1-42A5-E20B-DF5035702DF9}"/>
              </a:ext>
            </a:extLst>
          </p:cNvPr>
          <p:cNvSpPr txBox="1"/>
          <p:nvPr/>
        </p:nvSpPr>
        <p:spPr>
          <a:xfrm>
            <a:off x="5584726" y="5389885"/>
            <a:ext cx="44736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a:t>2</a:t>
            </a:r>
            <a:endParaRPr lang="en-GB" dirty="0"/>
          </a:p>
        </p:txBody>
      </p:sp>
      <p:sp>
        <p:nvSpPr>
          <p:cNvPr id="10" name="TextBox 9">
            <a:extLst>
              <a:ext uri="{FF2B5EF4-FFF2-40B4-BE49-F238E27FC236}">
                <a16:creationId xmlns:a16="http://schemas.microsoft.com/office/drawing/2014/main" id="{6B8AA269-41EF-2945-DB13-65B5FC270FB4}"/>
              </a:ext>
            </a:extLst>
          </p:cNvPr>
          <p:cNvSpPr txBox="1"/>
          <p:nvPr/>
        </p:nvSpPr>
        <p:spPr>
          <a:xfrm>
            <a:off x="4532676" y="4961560"/>
            <a:ext cx="44736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dirty="0"/>
              <a:t>3</a:t>
            </a:r>
            <a:endParaRPr lang="en-GB" dirty="0"/>
          </a:p>
        </p:txBody>
      </p:sp>
    </p:spTree>
    <p:extLst>
      <p:ext uri="{BB962C8B-B14F-4D97-AF65-F5344CB8AC3E}">
        <p14:creationId xmlns:p14="http://schemas.microsoft.com/office/powerpoint/2010/main" val="4262286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90A51-E637-340E-F29B-E52B42F51689}"/>
              </a:ext>
            </a:extLst>
          </p:cNvPr>
          <p:cNvSpPr>
            <a:spLocks noGrp="1"/>
          </p:cNvSpPr>
          <p:nvPr>
            <p:ph type="title"/>
          </p:nvPr>
        </p:nvSpPr>
        <p:spPr>
          <a:xfrm>
            <a:off x="0" y="-6749"/>
            <a:ext cx="10515600" cy="681037"/>
          </a:xfrm>
        </p:spPr>
        <p:txBody>
          <a:bodyPr>
            <a:normAutofit/>
          </a:bodyPr>
          <a:lstStyle/>
          <a:p>
            <a:r>
              <a:rPr lang="en-US" sz="3200" dirty="0"/>
              <a:t>2. Overview - Operation</a:t>
            </a:r>
            <a:endParaRPr lang="en-GB" sz="3200" dirty="0"/>
          </a:p>
        </p:txBody>
      </p:sp>
      <p:sp>
        <p:nvSpPr>
          <p:cNvPr id="3" name="Content Placeholder 2">
            <a:extLst>
              <a:ext uri="{FF2B5EF4-FFF2-40B4-BE49-F238E27FC236}">
                <a16:creationId xmlns:a16="http://schemas.microsoft.com/office/drawing/2014/main" id="{C2B36091-DA68-C67B-0DA8-1F1FAC91E4CF}"/>
              </a:ext>
            </a:extLst>
          </p:cNvPr>
          <p:cNvSpPr>
            <a:spLocks noGrp="1"/>
          </p:cNvSpPr>
          <p:nvPr>
            <p:ph idx="1"/>
          </p:nvPr>
        </p:nvSpPr>
        <p:spPr>
          <a:xfrm>
            <a:off x="325082" y="674288"/>
            <a:ext cx="11446504" cy="5789574"/>
          </a:xfrm>
        </p:spPr>
        <p:txBody>
          <a:bodyPr>
            <a:normAutofit/>
          </a:bodyPr>
          <a:lstStyle/>
          <a:p>
            <a:pPr marL="0" indent="0">
              <a:lnSpc>
                <a:spcPct val="110000"/>
              </a:lnSpc>
              <a:spcBef>
                <a:spcPts val="200"/>
              </a:spcBef>
              <a:buNone/>
            </a:pPr>
            <a:r>
              <a:rPr lang="en-US" sz="1800" dirty="0"/>
              <a:t>Every time the car ignition powers on, the “</a:t>
            </a:r>
            <a:r>
              <a:rPr lang="en-US" sz="1800" i="1" dirty="0"/>
              <a:t>GR Yaris Startup Controller”</a:t>
            </a:r>
            <a:r>
              <a:rPr lang="en-US" sz="1800" dirty="0"/>
              <a:t> turns on</a:t>
            </a:r>
            <a:r>
              <a:rPr lang="en-US" sz="1800" i="1" dirty="0"/>
              <a:t> </a:t>
            </a:r>
            <a:r>
              <a:rPr lang="en-US" sz="1800" dirty="0"/>
              <a:t>and automatically:</a:t>
            </a:r>
          </a:p>
          <a:p>
            <a:pPr>
              <a:lnSpc>
                <a:spcPct val="110000"/>
              </a:lnSpc>
              <a:spcBef>
                <a:spcPts val="200"/>
              </a:spcBef>
            </a:pPr>
            <a:r>
              <a:rPr lang="en-US" sz="1800" dirty="0"/>
              <a:t>Switches off the lane departure alert </a:t>
            </a:r>
          </a:p>
          <a:p>
            <a:pPr>
              <a:lnSpc>
                <a:spcPct val="110000"/>
              </a:lnSpc>
              <a:spcBef>
                <a:spcPts val="200"/>
              </a:spcBef>
            </a:pPr>
            <a:r>
              <a:rPr lang="en-US" sz="1800" dirty="0"/>
              <a:t>Switches off auto stop/start</a:t>
            </a:r>
          </a:p>
          <a:p>
            <a:pPr>
              <a:lnSpc>
                <a:spcPct val="110000"/>
              </a:lnSpc>
              <a:spcBef>
                <a:spcPts val="200"/>
              </a:spcBef>
            </a:pPr>
            <a:r>
              <a:rPr lang="en-US" sz="1800" dirty="0"/>
              <a:t>Switches on iMT</a:t>
            </a:r>
          </a:p>
          <a:p>
            <a:pPr>
              <a:lnSpc>
                <a:spcPct val="110000"/>
              </a:lnSpc>
              <a:spcBef>
                <a:spcPts val="200"/>
              </a:spcBef>
            </a:pPr>
            <a:r>
              <a:rPr lang="en-US" sz="1800" dirty="0"/>
              <a:t>Selects the driving mode (sport/track)</a:t>
            </a:r>
          </a:p>
          <a:p>
            <a:pPr>
              <a:lnSpc>
                <a:spcPct val="110000"/>
              </a:lnSpc>
              <a:spcBef>
                <a:spcPts val="200"/>
              </a:spcBef>
            </a:pPr>
            <a:endParaRPr lang="en-US" sz="1800" dirty="0"/>
          </a:p>
          <a:p>
            <a:pPr marL="0" indent="0">
              <a:lnSpc>
                <a:spcPct val="110000"/>
              </a:lnSpc>
              <a:spcBef>
                <a:spcPts val="200"/>
              </a:spcBef>
              <a:buNone/>
            </a:pPr>
            <a:r>
              <a:rPr lang="en-US" sz="1800" dirty="0"/>
              <a:t>It does this by simply mimicking button presses electronically. If you don’t want all the buttons pressed, </a:t>
            </a:r>
            <a:r>
              <a:rPr lang="en-US" sz="1800" u="sng" dirty="0"/>
              <a:t>wire only the ones you desire </a:t>
            </a:r>
            <a:r>
              <a:rPr lang="en-US" sz="1800" dirty="0"/>
              <a:t>and leave the rest empty (i.e., wire in lane departure alert and leave the rest unconnected)</a:t>
            </a:r>
          </a:p>
          <a:p>
            <a:pPr marL="0" indent="0">
              <a:lnSpc>
                <a:spcPct val="110000"/>
              </a:lnSpc>
              <a:spcBef>
                <a:spcPts val="200"/>
              </a:spcBef>
              <a:buNone/>
            </a:pPr>
            <a:endParaRPr lang="en-US" sz="1800" dirty="0"/>
          </a:p>
          <a:p>
            <a:pPr marL="0" indent="0">
              <a:lnSpc>
                <a:spcPct val="110000"/>
              </a:lnSpc>
              <a:spcBef>
                <a:spcPts val="200"/>
              </a:spcBef>
              <a:buNone/>
            </a:pPr>
            <a:r>
              <a:rPr lang="en-US" sz="1800" dirty="0"/>
              <a:t>If you don’t feel comfortable splicing into the factory wiring (like me), you can buy short extension harnesses that plug inline, allowing you to splice in without cutting into the factory wires. See links on subsequent slides for where to purchase these extensions.</a:t>
            </a:r>
            <a:endParaRPr lang="en-US" sz="1800" b="1" u="sng" dirty="0"/>
          </a:p>
          <a:p>
            <a:pPr marL="0" indent="0">
              <a:lnSpc>
                <a:spcPct val="110000"/>
              </a:lnSpc>
              <a:spcBef>
                <a:spcPts val="200"/>
              </a:spcBef>
              <a:buNone/>
            </a:pPr>
            <a:endParaRPr lang="en-US" sz="1800" dirty="0"/>
          </a:p>
        </p:txBody>
      </p:sp>
    </p:spTree>
    <p:extLst>
      <p:ext uri="{BB962C8B-B14F-4D97-AF65-F5344CB8AC3E}">
        <p14:creationId xmlns:p14="http://schemas.microsoft.com/office/powerpoint/2010/main" val="3487097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2DB2A0F8-BBEE-E6BD-77AF-13FDBC97676C}"/>
              </a:ext>
            </a:extLst>
          </p:cNvPr>
          <p:cNvPicPr>
            <a:picLocks noChangeAspect="1"/>
          </p:cNvPicPr>
          <p:nvPr/>
        </p:nvPicPr>
        <p:blipFill>
          <a:blip r:embed="rId2"/>
          <a:stretch>
            <a:fillRect/>
          </a:stretch>
        </p:blipFill>
        <p:spPr>
          <a:xfrm>
            <a:off x="7418972" y="3596669"/>
            <a:ext cx="4691704" cy="3216875"/>
          </a:xfrm>
          <a:prstGeom prst="rect">
            <a:avLst/>
          </a:prstGeom>
        </p:spPr>
      </p:pic>
      <p:sp>
        <p:nvSpPr>
          <p:cNvPr id="4" name="Title 1">
            <a:extLst>
              <a:ext uri="{FF2B5EF4-FFF2-40B4-BE49-F238E27FC236}">
                <a16:creationId xmlns:a16="http://schemas.microsoft.com/office/drawing/2014/main" id="{7EBD420E-52C8-8EED-5A41-88828F3445B2}"/>
              </a:ext>
            </a:extLst>
          </p:cNvPr>
          <p:cNvSpPr txBox="1">
            <a:spLocks/>
          </p:cNvSpPr>
          <p:nvPr/>
        </p:nvSpPr>
        <p:spPr>
          <a:xfrm>
            <a:off x="0" y="-6749"/>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3. Overview - Design</a:t>
            </a:r>
            <a:endParaRPr lang="en-GB" sz="3200" dirty="0"/>
          </a:p>
        </p:txBody>
      </p:sp>
      <p:grpSp>
        <p:nvGrpSpPr>
          <p:cNvPr id="2" name="Group 1">
            <a:extLst>
              <a:ext uri="{FF2B5EF4-FFF2-40B4-BE49-F238E27FC236}">
                <a16:creationId xmlns:a16="http://schemas.microsoft.com/office/drawing/2014/main" id="{2EAA4C40-D975-4929-F3AD-7E78CEF60B55}"/>
              </a:ext>
            </a:extLst>
          </p:cNvPr>
          <p:cNvGrpSpPr/>
          <p:nvPr/>
        </p:nvGrpSpPr>
        <p:grpSpPr>
          <a:xfrm>
            <a:off x="9339878" y="153919"/>
            <a:ext cx="2361972" cy="3216875"/>
            <a:chOff x="1113182" y="0"/>
            <a:chExt cx="5035447" cy="6858000"/>
          </a:xfrm>
        </p:grpSpPr>
        <p:pic>
          <p:nvPicPr>
            <p:cNvPr id="3" name="Picture 2">
              <a:extLst>
                <a:ext uri="{FF2B5EF4-FFF2-40B4-BE49-F238E27FC236}">
                  <a16:creationId xmlns:a16="http://schemas.microsoft.com/office/drawing/2014/main" id="{5FB85931-1A61-5A11-46C1-171363633AC6}"/>
                </a:ext>
              </a:extLst>
            </p:cNvPr>
            <p:cNvPicPr>
              <a:picLocks noChangeAspect="1"/>
            </p:cNvPicPr>
            <p:nvPr/>
          </p:nvPicPr>
          <p:blipFill>
            <a:blip r:embed="rId3"/>
            <a:srcRect r="47016"/>
            <a:stretch/>
          </p:blipFill>
          <p:spPr>
            <a:xfrm>
              <a:off x="1113182" y="0"/>
              <a:ext cx="3230712" cy="6858000"/>
            </a:xfrm>
            <a:prstGeom prst="rect">
              <a:avLst/>
            </a:prstGeom>
          </p:spPr>
        </p:pic>
        <p:sp>
          <p:nvSpPr>
            <p:cNvPr id="5" name="TextBox 4">
              <a:extLst>
                <a:ext uri="{FF2B5EF4-FFF2-40B4-BE49-F238E27FC236}">
                  <a16:creationId xmlns:a16="http://schemas.microsoft.com/office/drawing/2014/main" id="{2F06A2B8-CC16-A1BE-3928-EE08B01B4165}"/>
                </a:ext>
              </a:extLst>
            </p:cNvPr>
            <p:cNvSpPr txBox="1"/>
            <p:nvPr/>
          </p:nvSpPr>
          <p:spPr>
            <a:xfrm>
              <a:off x="4291264" y="1358315"/>
              <a:ext cx="1804737" cy="436249"/>
            </a:xfrm>
            <a:prstGeom prst="rect">
              <a:avLst/>
            </a:prstGeom>
            <a:noFill/>
          </p:spPr>
          <p:txBody>
            <a:bodyPr wrap="square" rtlCol="0">
              <a:spAutoFit/>
            </a:bodyPr>
            <a:lstStyle/>
            <a:p>
              <a:r>
                <a:rPr lang="en-US" sz="900" dirty="0"/>
                <a:t>Cover</a:t>
              </a:r>
              <a:endParaRPr lang="en-GB" sz="900" dirty="0"/>
            </a:p>
          </p:txBody>
        </p:sp>
        <p:sp>
          <p:nvSpPr>
            <p:cNvPr id="6" name="TextBox 5">
              <a:extLst>
                <a:ext uri="{FF2B5EF4-FFF2-40B4-BE49-F238E27FC236}">
                  <a16:creationId xmlns:a16="http://schemas.microsoft.com/office/drawing/2014/main" id="{7BC072C6-EB2B-C63B-5BBE-F525B3489810}"/>
                </a:ext>
              </a:extLst>
            </p:cNvPr>
            <p:cNvSpPr txBox="1"/>
            <p:nvPr/>
          </p:nvSpPr>
          <p:spPr>
            <a:xfrm>
              <a:off x="4291264" y="4346950"/>
              <a:ext cx="1804737" cy="698000"/>
            </a:xfrm>
            <a:prstGeom prst="rect">
              <a:avLst/>
            </a:prstGeom>
            <a:noFill/>
          </p:spPr>
          <p:txBody>
            <a:bodyPr wrap="square" rtlCol="0">
              <a:spAutoFit/>
            </a:bodyPr>
            <a:lstStyle/>
            <a:p>
              <a:r>
                <a:rPr lang="en-US" sz="900" dirty="0"/>
                <a:t>ATtiny85 dev board</a:t>
              </a:r>
              <a:endParaRPr lang="en-GB" sz="900" dirty="0"/>
            </a:p>
          </p:txBody>
        </p:sp>
        <p:sp>
          <p:nvSpPr>
            <p:cNvPr id="7" name="TextBox 6">
              <a:extLst>
                <a:ext uri="{FF2B5EF4-FFF2-40B4-BE49-F238E27FC236}">
                  <a16:creationId xmlns:a16="http://schemas.microsoft.com/office/drawing/2014/main" id="{DC5A192B-7527-8723-5447-E8B8CE1D0193}"/>
                </a:ext>
              </a:extLst>
            </p:cNvPr>
            <p:cNvSpPr txBox="1"/>
            <p:nvPr/>
          </p:nvSpPr>
          <p:spPr>
            <a:xfrm>
              <a:off x="4291264" y="5663728"/>
              <a:ext cx="1804737" cy="436249"/>
            </a:xfrm>
            <a:prstGeom prst="rect">
              <a:avLst/>
            </a:prstGeom>
            <a:noFill/>
          </p:spPr>
          <p:txBody>
            <a:bodyPr wrap="square" rtlCol="0">
              <a:spAutoFit/>
            </a:bodyPr>
            <a:lstStyle/>
            <a:p>
              <a:r>
                <a:rPr lang="en-US" sz="900" dirty="0"/>
                <a:t>Housing</a:t>
              </a:r>
              <a:endParaRPr lang="en-GB" sz="900" dirty="0"/>
            </a:p>
          </p:txBody>
        </p:sp>
        <p:sp>
          <p:nvSpPr>
            <p:cNvPr id="8" name="TextBox 7">
              <a:extLst>
                <a:ext uri="{FF2B5EF4-FFF2-40B4-BE49-F238E27FC236}">
                  <a16:creationId xmlns:a16="http://schemas.microsoft.com/office/drawing/2014/main" id="{BF155CA8-96F0-DA6A-054F-A9A5BE80CFCB}"/>
                </a:ext>
              </a:extLst>
            </p:cNvPr>
            <p:cNvSpPr txBox="1"/>
            <p:nvPr/>
          </p:nvSpPr>
          <p:spPr>
            <a:xfrm>
              <a:off x="4291264" y="3815509"/>
              <a:ext cx="1804737" cy="436249"/>
            </a:xfrm>
            <a:prstGeom prst="rect">
              <a:avLst/>
            </a:prstGeom>
            <a:noFill/>
          </p:spPr>
          <p:txBody>
            <a:bodyPr wrap="square" rtlCol="0">
              <a:spAutoFit/>
            </a:bodyPr>
            <a:lstStyle/>
            <a:p>
              <a:r>
                <a:rPr lang="en-US" sz="900" dirty="0"/>
                <a:t>Spacer</a:t>
              </a:r>
              <a:endParaRPr lang="en-GB" sz="900" dirty="0"/>
            </a:p>
          </p:txBody>
        </p:sp>
        <p:sp>
          <p:nvSpPr>
            <p:cNvPr id="9" name="TextBox 8">
              <a:extLst>
                <a:ext uri="{FF2B5EF4-FFF2-40B4-BE49-F238E27FC236}">
                  <a16:creationId xmlns:a16="http://schemas.microsoft.com/office/drawing/2014/main" id="{9CF7E500-2EBC-5ED9-C222-48064641B808}"/>
                </a:ext>
              </a:extLst>
            </p:cNvPr>
            <p:cNvSpPr txBox="1"/>
            <p:nvPr/>
          </p:nvSpPr>
          <p:spPr>
            <a:xfrm>
              <a:off x="4291264" y="2699507"/>
              <a:ext cx="1804737" cy="436249"/>
            </a:xfrm>
            <a:prstGeom prst="rect">
              <a:avLst/>
            </a:prstGeom>
            <a:noFill/>
          </p:spPr>
          <p:txBody>
            <a:bodyPr wrap="square" rtlCol="0">
              <a:spAutoFit/>
            </a:bodyPr>
            <a:lstStyle/>
            <a:p>
              <a:r>
                <a:rPr lang="en-US" sz="900" dirty="0"/>
                <a:t>M3x6</a:t>
              </a:r>
              <a:endParaRPr lang="en-GB" sz="900" dirty="0"/>
            </a:p>
          </p:txBody>
        </p:sp>
        <p:sp>
          <p:nvSpPr>
            <p:cNvPr id="10" name="TextBox 9">
              <a:extLst>
                <a:ext uri="{FF2B5EF4-FFF2-40B4-BE49-F238E27FC236}">
                  <a16:creationId xmlns:a16="http://schemas.microsoft.com/office/drawing/2014/main" id="{8C87A16A-EDF5-5DC8-F96C-95DAC71C0E24}"/>
                </a:ext>
              </a:extLst>
            </p:cNvPr>
            <p:cNvSpPr txBox="1"/>
            <p:nvPr/>
          </p:nvSpPr>
          <p:spPr>
            <a:xfrm>
              <a:off x="4291264" y="2034577"/>
              <a:ext cx="1804737" cy="436249"/>
            </a:xfrm>
            <a:prstGeom prst="rect">
              <a:avLst/>
            </a:prstGeom>
            <a:noFill/>
          </p:spPr>
          <p:txBody>
            <a:bodyPr wrap="square" rtlCol="0">
              <a:spAutoFit/>
            </a:bodyPr>
            <a:lstStyle/>
            <a:p>
              <a:r>
                <a:rPr lang="en-US" sz="900" dirty="0"/>
                <a:t>2x M3x12</a:t>
              </a:r>
              <a:endParaRPr lang="en-GB" sz="900" dirty="0"/>
            </a:p>
          </p:txBody>
        </p:sp>
        <p:sp>
          <p:nvSpPr>
            <p:cNvPr id="11" name="TextBox 10">
              <a:extLst>
                <a:ext uri="{FF2B5EF4-FFF2-40B4-BE49-F238E27FC236}">
                  <a16:creationId xmlns:a16="http://schemas.microsoft.com/office/drawing/2014/main" id="{71E2776F-6614-E5FA-F70D-F077DB979F13}"/>
                </a:ext>
              </a:extLst>
            </p:cNvPr>
            <p:cNvSpPr txBox="1"/>
            <p:nvPr/>
          </p:nvSpPr>
          <p:spPr>
            <a:xfrm>
              <a:off x="4291264" y="428910"/>
              <a:ext cx="1804737" cy="436249"/>
            </a:xfrm>
            <a:prstGeom prst="rect">
              <a:avLst/>
            </a:prstGeom>
            <a:noFill/>
          </p:spPr>
          <p:txBody>
            <a:bodyPr wrap="square" rtlCol="0">
              <a:spAutoFit/>
            </a:bodyPr>
            <a:lstStyle/>
            <a:p>
              <a:r>
                <a:rPr lang="en-US" sz="900" dirty="0"/>
                <a:t>2x M3x6</a:t>
              </a:r>
              <a:endParaRPr lang="en-GB" sz="900" dirty="0"/>
            </a:p>
          </p:txBody>
        </p:sp>
        <p:cxnSp>
          <p:nvCxnSpPr>
            <p:cNvPr id="12" name="Straight Arrow Connector 11">
              <a:extLst>
                <a:ext uri="{FF2B5EF4-FFF2-40B4-BE49-F238E27FC236}">
                  <a16:creationId xmlns:a16="http://schemas.microsoft.com/office/drawing/2014/main" id="{B61AD4F7-A091-6C52-9515-8FA3AFCAB226}"/>
                </a:ext>
              </a:extLst>
            </p:cNvPr>
            <p:cNvCxnSpPr>
              <a:cxnSpLocks/>
              <a:stCxn id="5" idx="1"/>
            </p:cNvCxnSpPr>
            <p:nvPr/>
          </p:nvCxnSpPr>
          <p:spPr>
            <a:xfrm flipH="1" flipV="1">
              <a:off x="3572080" y="1226355"/>
              <a:ext cx="719183" cy="350085"/>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3" name="Straight Arrow Connector 12">
              <a:extLst>
                <a:ext uri="{FF2B5EF4-FFF2-40B4-BE49-F238E27FC236}">
                  <a16:creationId xmlns:a16="http://schemas.microsoft.com/office/drawing/2014/main" id="{7E8DFB77-2F68-922D-7613-BBD1473512BC}"/>
                </a:ext>
              </a:extLst>
            </p:cNvPr>
            <p:cNvCxnSpPr>
              <a:cxnSpLocks/>
              <a:stCxn id="11" idx="1"/>
            </p:cNvCxnSpPr>
            <p:nvPr/>
          </p:nvCxnSpPr>
          <p:spPr>
            <a:xfrm flipH="1" flipV="1">
              <a:off x="3394464" y="349310"/>
              <a:ext cx="896800" cy="297725"/>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4" name="Straight Arrow Connector 13">
              <a:extLst>
                <a:ext uri="{FF2B5EF4-FFF2-40B4-BE49-F238E27FC236}">
                  <a16:creationId xmlns:a16="http://schemas.microsoft.com/office/drawing/2014/main" id="{EF595658-8ECC-7146-48F6-D5434892574B}"/>
                </a:ext>
              </a:extLst>
            </p:cNvPr>
            <p:cNvCxnSpPr>
              <a:cxnSpLocks/>
              <a:stCxn id="11" idx="1"/>
            </p:cNvCxnSpPr>
            <p:nvPr/>
          </p:nvCxnSpPr>
          <p:spPr>
            <a:xfrm flipH="1">
              <a:off x="2236662" y="647035"/>
              <a:ext cx="2054602" cy="364675"/>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a:extLst>
                <a:ext uri="{FF2B5EF4-FFF2-40B4-BE49-F238E27FC236}">
                  <a16:creationId xmlns:a16="http://schemas.microsoft.com/office/drawing/2014/main" id="{93A563D6-4DF3-5163-AC52-8CF2E56313E8}"/>
                </a:ext>
              </a:extLst>
            </p:cNvPr>
            <p:cNvCxnSpPr>
              <a:cxnSpLocks/>
            </p:cNvCxnSpPr>
            <p:nvPr/>
          </p:nvCxnSpPr>
          <p:spPr>
            <a:xfrm flipH="1">
              <a:off x="3394463" y="2214627"/>
              <a:ext cx="896801" cy="0"/>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a:extLst>
                <a:ext uri="{FF2B5EF4-FFF2-40B4-BE49-F238E27FC236}">
                  <a16:creationId xmlns:a16="http://schemas.microsoft.com/office/drawing/2014/main" id="{19BA0019-3CBB-4500-F011-39C6C92088D9}"/>
                </a:ext>
              </a:extLst>
            </p:cNvPr>
            <p:cNvCxnSpPr>
              <a:cxnSpLocks/>
              <a:stCxn id="9" idx="1"/>
            </p:cNvCxnSpPr>
            <p:nvPr/>
          </p:nvCxnSpPr>
          <p:spPr>
            <a:xfrm flipH="1" flipV="1">
              <a:off x="2677416" y="2675093"/>
              <a:ext cx="1613848" cy="242538"/>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a:extLst>
                <a:ext uri="{FF2B5EF4-FFF2-40B4-BE49-F238E27FC236}">
                  <a16:creationId xmlns:a16="http://schemas.microsoft.com/office/drawing/2014/main" id="{AB5CB582-54D8-C220-9800-BA14D2875A38}"/>
                </a:ext>
              </a:extLst>
            </p:cNvPr>
            <p:cNvCxnSpPr>
              <a:cxnSpLocks/>
              <a:stCxn id="8" idx="1"/>
            </p:cNvCxnSpPr>
            <p:nvPr/>
          </p:nvCxnSpPr>
          <p:spPr>
            <a:xfrm flipH="1">
              <a:off x="3341836" y="4033633"/>
              <a:ext cx="949428" cy="23200"/>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8" name="Straight Arrow Connector 17">
              <a:extLst>
                <a:ext uri="{FF2B5EF4-FFF2-40B4-BE49-F238E27FC236}">
                  <a16:creationId xmlns:a16="http://schemas.microsoft.com/office/drawing/2014/main" id="{0E397C7D-50DF-195B-6EC6-121F05E3FC12}"/>
                </a:ext>
              </a:extLst>
            </p:cNvPr>
            <p:cNvCxnSpPr>
              <a:cxnSpLocks/>
              <a:stCxn id="6" idx="1"/>
            </p:cNvCxnSpPr>
            <p:nvPr/>
          </p:nvCxnSpPr>
          <p:spPr>
            <a:xfrm flipH="1" flipV="1">
              <a:off x="3394464" y="4516780"/>
              <a:ext cx="896800" cy="179170"/>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9" name="Straight Arrow Connector 18">
              <a:extLst>
                <a:ext uri="{FF2B5EF4-FFF2-40B4-BE49-F238E27FC236}">
                  <a16:creationId xmlns:a16="http://schemas.microsoft.com/office/drawing/2014/main" id="{43378B9F-975C-8A4F-5BD8-232398051141}"/>
                </a:ext>
              </a:extLst>
            </p:cNvPr>
            <p:cNvCxnSpPr>
              <a:cxnSpLocks/>
              <a:stCxn id="7" idx="1"/>
            </p:cNvCxnSpPr>
            <p:nvPr/>
          </p:nvCxnSpPr>
          <p:spPr>
            <a:xfrm flipH="1" flipV="1">
              <a:off x="3894423" y="5736380"/>
              <a:ext cx="396841" cy="145473"/>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sp>
          <p:nvSpPr>
            <p:cNvPr id="20" name="TextBox 19">
              <a:extLst>
                <a:ext uri="{FF2B5EF4-FFF2-40B4-BE49-F238E27FC236}">
                  <a16:creationId xmlns:a16="http://schemas.microsoft.com/office/drawing/2014/main" id="{C7A96C3F-A475-6659-7160-7A8B7CC6B068}"/>
                </a:ext>
              </a:extLst>
            </p:cNvPr>
            <p:cNvSpPr txBox="1"/>
            <p:nvPr/>
          </p:nvSpPr>
          <p:spPr>
            <a:xfrm>
              <a:off x="4343892" y="3238697"/>
              <a:ext cx="1804737" cy="436249"/>
            </a:xfrm>
            <a:prstGeom prst="rect">
              <a:avLst/>
            </a:prstGeom>
            <a:noFill/>
          </p:spPr>
          <p:txBody>
            <a:bodyPr wrap="square" rtlCol="0">
              <a:spAutoFit/>
            </a:bodyPr>
            <a:lstStyle/>
            <a:p>
              <a:r>
                <a:rPr lang="en-US" sz="900" dirty="0"/>
                <a:t>Custom PCB</a:t>
              </a:r>
              <a:endParaRPr lang="en-GB" sz="900" dirty="0"/>
            </a:p>
          </p:txBody>
        </p:sp>
        <p:cxnSp>
          <p:nvCxnSpPr>
            <p:cNvPr id="21" name="Straight Arrow Connector 20">
              <a:extLst>
                <a:ext uri="{FF2B5EF4-FFF2-40B4-BE49-F238E27FC236}">
                  <a16:creationId xmlns:a16="http://schemas.microsoft.com/office/drawing/2014/main" id="{C403806F-07D3-8161-ABD9-04AA90CFEDF5}"/>
                </a:ext>
              </a:extLst>
            </p:cNvPr>
            <p:cNvCxnSpPr>
              <a:cxnSpLocks/>
              <a:stCxn id="20" idx="1"/>
            </p:cNvCxnSpPr>
            <p:nvPr/>
          </p:nvCxnSpPr>
          <p:spPr>
            <a:xfrm flipH="1" flipV="1">
              <a:off x="3572080" y="3311006"/>
              <a:ext cx="771811" cy="145815"/>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grpSp>
      <p:cxnSp>
        <p:nvCxnSpPr>
          <p:cNvPr id="29" name="Connector: Elbow 28">
            <a:extLst>
              <a:ext uri="{FF2B5EF4-FFF2-40B4-BE49-F238E27FC236}">
                <a16:creationId xmlns:a16="http://schemas.microsoft.com/office/drawing/2014/main" id="{43A26A61-68A7-DCC3-4F90-558F87FAEF5C}"/>
              </a:ext>
            </a:extLst>
          </p:cNvPr>
          <p:cNvCxnSpPr>
            <a:cxnSpLocks/>
            <a:stCxn id="20" idx="3"/>
          </p:cNvCxnSpPr>
          <p:nvPr/>
        </p:nvCxnSpPr>
        <p:spPr>
          <a:xfrm>
            <a:off x="11701850" y="1775407"/>
            <a:ext cx="223534" cy="1792426"/>
          </a:xfrm>
          <a:prstGeom prst="bentConnector2">
            <a:avLst/>
          </a:prstGeom>
          <a:ln w="12700">
            <a:solidFill>
              <a:schemeClr val="tx1"/>
            </a:solidFill>
            <a:tailEnd type="triangle"/>
          </a:ln>
        </p:spPr>
        <p:style>
          <a:lnRef idx="2">
            <a:schemeClr val="accent1"/>
          </a:lnRef>
          <a:fillRef idx="0">
            <a:schemeClr val="accent1"/>
          </a:fillRef>
          <a:effectRef idx="1">
            <a:schemeClr val="accent1"/>
          </a:effectRef>
          <a:fontRef idx="minor">
            <a:schemeClr val="tx1"/>
          </a:fontRef>
        </p:style>
      </p:cxnSp>
      <p:pic>
        <p:nvPicPr>
          <p:cNvPr id="27" name="Picture 26" descr="A black electronic device with a black pen&#10;&#10;AI-generated content may be incorrect.">
            <a:extLst>
              <a:ext uri="{FF2B5EF4-FFF2-40B4-BE49-F238E27FC236}">
                <a16:creationId xmlns:a16="http://schemas.microsoft.com/office/drawing/2014/main" id="{AA8D1EBB-CC18-F47F-3283-A56CC2825A2F}"/>
              </a:ext>
            </a:extLst>
          </p:cNvPr>
          <p:cNvPicPr>
            <a:picLocks noChangeAspect="1"/>
          </p:cNvPicPr>
          <p:nvPr/>
        </p:nvPicPr>
        <p:blipFill>
          <a:blip r:embed="rId4">
            <a:extLst>
              <a:ext uri="{28A0092B-C50C-407E-A947-70E740481C1C}">
                <a14:useLocalDpi xmlns:a14="http://schemas.microsoft.com/office/drawing/2010/main" val="0"/>
              </a:ext>
            </a:extLst>
          </a:blip>
          <a:srcRect l="8871" t="14518" r="15161" b="12301"/>
          <a:stretch/>
        </p:blipFill>
        <p:spPr>
          <a:xfrm>
            <a:off x="949003" y="1084036"/>
            <a:ext cx="4394830" cy="3175167"/>
          </a:xfrm>
          <a:prstGeom prst="rect">
            <a:avLst/>
          </a:prstGeom>
        </p:spPr>
      </p:pic>
      <p:sp>
        <p:nvSpPr>
          <p:cNvPr id="28" name="Oval 27">
            <a:extLst>
              <a:ext uri="{FF2B5EF4-FFF2-40B4-BE49-F238E27FC236}">
                <a16:creationId xmlns:a16="http://schemas.microsoft.com/office/drawing/2014/main" id="{C1FB3246-A29F-7C16-0ACC-57D7FCA49561}"/>
              </a:ext>
            </a:extLst>
          </p:cNvPr>
          <p:cNvSpPr/>
          <p:nvPr/>
        </p:nvSpPr>
        <p:spPr>
          <a:xfrm rot="1438489">
            <a:off x="2462981" y="3015228"/>
            <a:ext cx="737419" cy="480140"/>
          </a:xfrm>
          <a:prstGeom prst="ellipse">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0" name="Picture 29" descr="A black box with blue and white wires&#10;&#10;AI-generated content may be incorrect.">
            <a:extLst>
              <a:ext uri="{FF2B5EF4-FFF2-40B4-BE49-F238E27FC236}">
                <a16:creationId xmlns:a16="http://schemas.microsoft.com/office/drawing/2014/main" id="{C16AB976-E5A0-D7DB-DE5C-F950BFB36CAB}"/>
              </a:ext>
            </a:extLst>
          </p:cNvPr>
          <p:cNvPicPr>
            <a:picLocks noChangeAspect="1"/>
          </p:cNvPicPr>
          <p:nvPr/>
        </p:nvPicPr>
        <p:blipFill>
          <a:blip r:embed="rId5">
            <a:extLst>
              <a:ext uri="{28A0092B-C50C-407E-A947-70E740481C1C}">
                <a14:useLocalDpi xmlns:a14="http://schemas.microsoft.com/office/drawing/2010/main" val="0"/>
              </a:ext>
            </a:extLst>
          </a:blip>
          <a:srcRect l="17788" t="60527" r="53123" b="25670"/>
          <a:stretch/>
        </p:blipFill>
        <p:spPr>
          <a:xfrm>
            <a:off x="2467109" y="5078062"/>
            <a:ext cx="1499736" cy="948812"/>
          </a:xfrm>
          <a:prstGeom prst="rect">
            <a:avLst/>
          </a:prstGeom>
          <a:ln w="28575">
            <a:solidFill>
              <a:srgbClr val="00B050"/>
            </a:solidFill>
          </a:ln>
        </p:spPr>
      </p:pic>
      <p:cxnSp>
        <p:nvCxnSpPr>
          <p:cNvPr id="32" name="Straight Arrow Connector 31">
            <a:extLst>
              <a:ext uri="{FF2B5EF4-FFF2-40B4-BE49-F238E27FC236}">
                <a16:creationId xmlns:a16="http://schemas.microsoft.com/office/drawing/2014/main" id="{52467C9C-FE69-B2D5-06E0-921F197AE13D}"/>
              </a:ext>
            </a:extLst>
          </p:cNvPr>
          <p:cNvCxnSpPr>
            <a:cxnSpLocks/>
            <a:stCxn id="28" idx="5"/>
            <a:endCxn id="30" idx="0"/>
          </p:cNvCxnSpPr>
          <p:nvPr/>
        </p:nvCxnSpPr>
        <p:spPr>
          <a:xfrm>
            <a:off x="3000936" y="3516345"/>
            <a:ext cx="216041" cy="1561717"/>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sp>
        <p:nvSpPr>
          <p:cNvPr id="35" name="TextBox 34">
            <a:extLst>
              <a:ext uri="{FF2B5EF4-FFF2-40B4-BE49-F238E27FC236}">
                <a16:creationId xmlns:a16="http://schemas.microsoft.com/office/drawing/2014/main" id="{C717423F-8A8E-D313-64B7-197BA749D696}"/>
              </a:ext>
            </a:extLst>
          </p:cNvPr>
          <p:cNvSpPr txBox="1"/>
          <p:nvPr/>
        </p:nvSpPr>
        <p:spPr>
          <a:xfrm>
            <a:off x="2440228" y="6061287"/>
            <a:ext cx="1553497" cy="276999"/>
          </a:xfrm>
          <a:prstGeom prst="rect">
            <a:avLst/>
          </a:prstGeom>
          <a:noFill/>
        </p:spPr>
        <p:txBody>
          <a:bodyPr wrap="square" rtlCol="0">
            <a:spAutoFit/>
          </a:bodyPr>
          <a:lstStyle/>
          <a:p>
            <a:pPr algn="ctr"/>
            <a:r>
              <a:rPr lang="en-US" sz="1200" dirty="0"/>
              <a:t>Track / Sport switch</a:t>
            </a:r>
            <a:endParaRPr lang="en-GB" sz="1200" dirty="0"/>
          </a:p>
        </p:txBody>
      </p:sp>
    </p:spTree>
    <p:extLst>
      <p:ext uri="{BB962C8B-B14F-4D97-AF65-F5344CB8AC3E}">
        <p14:creationId xmlns:p14="http://schemas.microsoft.com/office/powerpoint/2010/main" val="2999977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282B09C-691F-8800-E694-EE74D7D9075E}"/>
              </a:ext>
            </a:extLst>
          </p:cNvPr>
          <p:cNvSpPr>
            <a:spLocks noGrp="1"/>
          </p:cNvSpPr>
          <p:nvPr>
            <p:ph type="title"/>
          </p:nvPr>
        </p:nvSpPr>
        <p:spPr>
          <a:xfrm>
            <a:off x="0" y="0"/>
            <a:ext cx="10515600" cy="681037"/>
          </a:xfrm>
        </p:spPr>
        <p:txBody>
          <a:bodyPr>
            <a:normAutofit/>
          </a:bodyPr>
          <a:lstStyle/>
          <a:p>
            <a:r>
              <a:rPr lang="en-US" sz="3200" dirty="0"/>
              <a:t>4. Controller Wiring</a:t>
            </a:r>
            <a:endParaRPr lang="en-GB" sz="3200" dirty="0"/>
          </a:p>
        </p:txBody>
      </p:sp>
      <p:grpSp>
        <p:nvGrpSpPr>
          <p:cNvPr id="2" name="Group 1">
            <a:extLst>
              <a:ext uri="{FF2B5EF4-FFF2-40B4-BE49-F238E27FC236}">
                <a16:creationId xmlns:a16="http://schemas.microsoft.com/office/drawing/2014/main" id="{14BE4D84-416A-628C-257E-85F54955088C}"/>
              </a:ext>
            </a:extLst>
          </p:cNvPr>
          <p:cNvGrpSpPr/>
          <p:nvPr/>
        </p:nvGrpSpPr>
        <p:grpSpPr>
          <a:xfrm>
            <a:off x="6440743" y="1880892"/>
            <a:ext cx="5153962" cy="3306128"/>
            <a:chOff x="6329532" y="1390741"/>
            <a:chExt cx="5153962" cy="3306128"/>
          </a:xfrm>
        </p:grpSpPr>
        <p:sp>
          <p:nvSpPr>
            <p:cNvPr id="4" name="TextBox 3">
              <a:extLst>
                <a:ext uri="{FF2B5EF4-FFF2-40B4-BE49-F238E27FC236}">
                  <a16:creationId xmlns:a16="http://schemas.microsoft.com/office/drawing/2014/main" id="{1042D8B5-F40B-DB33-5C5C-497AE9F0BF94}"/>
                </a:ext>
              </a:extLst>
            </p:cNvPr>
            <p:cNvSpPr txBox="1"/>
            <p:nvPr/>
          </p:nvSpPr>
          <p:spPr>
            <a:xfrm>
              <a:off x="6329534" y="1390741"/>
              <a:ext cx="2357266" cy="369332"/>
            </a:xfrm>
            <a:prstGeom prst="rect">
              <a:avLst/>
            </a:prstGeom>
            <a:noFill/>
          </p:spPr>
          <p:txBody>
            <a:bodyPr wrap="square" rtlCol="0">
              <a:spAutoFit/>
            </a:bodyPr>
            <a:lstStyle/>
            <a:p>
              <a:r>
                <a:rPr lang="en-US" dirty="0">
                  <a:solidFill>
                    <a:srgbClr val="FF0000"/>
                  </a:solidFill>
                </a:rPr>
                <a:t>1. +12V (Ignition)^</a:t>
              </a:r>
              <a:endParaRPr lang="en-GB" dirty="0">
                <a:solidFill>
                  <a:srgbClr val="FF0000"/>
                </a:solidFill>
              </a:endParaRPr>
            </a:p>
          </p:txBody>
        </p:sp>
        <p:sp>
          <p:nvSpPr>
            <p:cNvPr id="5" name="TextBox 4">
              <a:extLst>
                <a:ext uri="{FF2B5EF4-FFF2-40B4-BE49-F238E27FC236}">
                  <a16:creationId xmlns:a16="http://schemas.microsoft.com/office/drawing/2014/main" id="{F97219F4-BDE5-FB04-A9B2-93C81292A6BC}"/>
                </a:ext>
              </a:extLst>
            </p:cNvPr>
            <p:cNvSpPr txBox="1"/>
            <p:nvPr/>
          </p:nvSpPr>
          <p:spPr>
            <a:xfrm>
              <a:off x="6329534" y="1880207"/>
              <a:ext cx="1746250" cy="369332"/>
            </a:xfrm>
            <a:prstGeom prst="rect">
              <a:avLst/>
            </a:prstGeom>
            <a:noFill/>
          </p:spPr>
          <p:txBody>
            <a:bodyPr wrap="square" rtlCol="0">
              <a:spAutoFit/>
            </a:bodyPr>
            <a:lstStyle/>
            <a:p>
              <a:r>
                <a:rPr lang="en-US" dirty="0"/>
                <a:t>2. GND^</a:t>
              </a:r>
              <a:endParaRPr lang="en-GB" dirty="0"/>
            </a:p>
          </p:txBody>
        </p:sp>
        <p:sp>
          <p:nvSpPr>
            <p:cNvPr id="6" name="TextBox 5">
              <a:extLst>
                <a:ext uri="{FF2B5EF4-FFF2-40B4-BE49-F238E27FC236}">
                  <a16:creationId xmlns:a16="http://schemas.microsoft.com/office/drawing/2014/main" id="{EEA0E3F7-3603-1DB0-0376-09E65AAC1C12}"/>
                </a:ext>
              </a:extLst>
            </p:cNvPr>
            <p:cNvSpPr txBox="1"/>
            <p:nvPr/>
          </p:nvSpPr>
          <p:spPr>
            <a:xfrm>
              <a:off x="6329533" y="2369673"/>
              <a:ext cx="3432837" cy="369332"/>
            </a:xfrm>
            <a:prstGeom prst="rect">
              <a:avLst/>
            </a:prstGeom>
            <a:noFill/>
          </p:spPr>
          <p:txBody>
            <a:bodyPr wrap="square" rtlCol="0">
              <a:spAutoFit/>
            </a:bodyPr>
            <a:lstStyle/>
            <a:p>
              <a:r>
                <a:rPr lang="en-US" dirty="0">
                  <a:solidFill>
                    <a:srgbClr val="FFC000"/>
                  </a:solidFill>
                </a:rPr>
                <a:t>3. LANE DEPARTURE ALERT*</a:t>
              </a:r>
              <a:endParaRPr lang="en-GB" dirty="0">
                <a:solidFill>
                  <a:srgbClr val="FFC000"/>
                </a:solidFill>
              </a:endParaRPr>
            </a:p>
          </p:txBody>
        </p:sp>
        <p:sp>
          <p:nvSpPr>
            <p:cNvPr id="7" name="TextBox 6">
              <a:extLst>
                <a:ext uri="{FF2B5EF4-FFF2-40B4-BE49-F238E27FC236}">
                  <a16:creationId xmlns:a16="http://schemas.microsoft.com/office/drawing/2014/main" id="{78900532-AECF-3DEA-B756-D0BF3A74C846}"/>
                </a:ext>
              </a:extLst>
            </p:cNvPr>
            <p:cNvSpPr txBox="1"/>
            <p:nvPr/>
          </p:nvSpPr>
          <p:spPr>
            <a:xfrm>
              <a:off x="6329532" y="2859139"/>
              <a:ext cx="3432837" cy="369332"/>
            </a:xfrm>
            <a:prstGeom prst="rect">
              <a:avLst/>
            </a:prstGeom>
            <a:noFill/>
          </p:spPr>
          <p:txBody>
            <a:bodyPr wrap="square" rtlCol="0">
              <a:spAutoFit/>
            </a:bodyPr>
            <a:lstStyle/>
            <a:p>
              <a:r>
                <a:rPr lang="en-US" dirty="0">
                  <a:solidFill>
                    <a:srgbClr val="0070C0"/>
                  </a:solidFill>
                </a:rPr>
                <a:t>4. iMT*</a:t>
              </a:r>
              <a:endParaRPr lang="en-GB" dirty="0">
                <a:solidFill>
                  <a:srgbClr val="0070C0"/>
                </a:solidFill>
              </a:endParaRPr>
            </a:p>
          </p:txBody>
        </p:sp>
        <p:sp>
          <p:nvSpPr>
            <p:cNvPr id="8" name="TextBox 7">
              <a:extLst>
                <a:ext uri="{FF2B5EF4-FFF2-40B4-BE49-F238E27FC236}">
                  <a16:creationId xmlns:a16="http://schemas.microsoft.com/office/drawing/2014/main" id="{3A84C571-7FAE-17F3-8012-4F8FE23919FF}"/>
                </a:ext>
              </a:extLst>
            </p:cNvPr>
            <p:cNvSpPr txBox="1"/>
            <p:nvPr/>
          </p:nvSpPr>
          <p:spPr>
            <a:xfrm>
              <a:off x="6359366" y="3348605"/>
              <a:ext cx="3432837" cy="369332"/>
            </a:xfrm>
            <a:prstGeom prst="rect">
              <a:avLst/>
            </a:prstGeom>
            <a:noFill/>
          </p:spPr>
          <p:txBody>
            <a:bodyPr wrap="square" rtlCol="0">
              <a:spAutoFit/>
            </a:bodyPr>
            <a:lstStyle/>
            <a:p>
              <a:r>
                <a:rPr lang="en-US" dirty="0">
                  <a:solidFill>
                    <a:srgbClr val="7C3C3C"/>
                  </a:solidFill>
                </a:rPr>
                <a:t>5. AUTO STOP / START*</a:t>
              </a:r>
              <a:endParaRPr lang="en-GB" dirty="0">
                <a:solidFill>
                  <a:srgbClr val="7C3C3C"/>
                </a:solidFill>
              </a:endParaRPr>
            </a:p>
          </p:txBody>
        </p:sp>
        <p:sp>
          <p:nvSpPr>
            <p:cNvPr id="9" name="TextBox 8">
              <a:extLst>
                <a:ext uri="{FF2B5EF4-FFF2-40B4-BE49-F238E27FC236}">
                  <a16:creationId xmlns:a16="http://schemas.microsoft.com/office/drawing/2014/main" id="{9A5013A1-3124-6683-4A2F-A1D86A950F61}"/>
                </a:ext>
              </a:extLst>
            </p:cNvPr>
            <p:cNvSpPr txBox="1"/>
            <p:nvPr/>
          </p:nvSpPr>
          <p:spPr>
            <a:xfrm>
              <a:off x="6359365" y="3838071"/>
              <a:ext cx="3432837" cy="369332"/>
            </a:xfrm>
            <a:prstGeom prst="rect">
              <a:avLst/>
            </a:prstGeom>
            <a:noFill/>
          </p:spPr>
          <p:txBody>
            <a:bodyPr wrap="square" rtlCol="0">
              <a:spAutoFit/>
            </a:bodyPr>
            <a:lstStyle/>
            <a:p>
              <a:r>
                <a:rPr lang="en-US" dirty="0">
                  <a:solidFill>
                    <a:srgbClr val="00B050"/>
                  </a:solidFill>
                </a:rPr>
                <a:t>6. TRACK MODE*</a:t>
              </a:r>
              <a:endParaRPr lang="en-GB" dirty="0">
                <a:solidFill>
                  <a:srgbClr val="00B050"/>
                </a:solidFill>
              </a:endParaRPr>
            </a:p>
          </p:txBody>
        </p:sp>
        <p:sp>
          <p:nvSpPr>
            <p:cNvPr id="10" name="TextBox 9">
              <a:extLst>
                <a:ext uri="{FF2B5EF4-FFF2-40B4-BE49-F238E27FC236}">
                  <a16:creationId xmlns:a16="http://schemas.microsoft.com/office/drawing/2014/main" id="{B351FD3E-DD4F-6A19-D1E3-153D465E9D1A}"/>
                </a:ext>
              </a:extLst>
            </p:cNvPr>
            <p:cNvSpPr txBox="1"/>
            <p:nvPr/>
          </p:nvSpPr>
          <p:spPr>
            <a:xfrm>
              <a:off x="6359365" y="4327537"/>
              <a:ext cx="3432837" cy="369332"/>
            </a:xfrm>
            <a:prstGeom prst="rect">
              <a:avLst/>
            </a:prstGeom>
            <a:noFill/>
          </p:spPr>
          <p:txBody>
            <a:bodyPr wrap="square" rtlCol="0">
              <a:spAutoFit/>
            </a:bodyPr>
            <a:lstStyle/>
            <a:p>
              <a:r>
                <a:rPr lang="en-US" dirty="0">
                  <a:solidFill>
                    <a:schemeClr val="bg2">
                      <a:lumMod val="50000"/>
                    </a:schemeClr>
                  </a:solidFill>
                </a:rPr>
                <a:t>7. SPORT MODE*</a:t>
              </a:r>
              <a:endParaRPr lang="en-GB" dirty="0">
                <a:solidFill>
                  <a:schemeClr val="bg2">
                    <a:lumMod val="50000"/>
                  </a:schemeClr>
                </a:solidFill>
              </a:endParaRPr>
            </a:p>
          </p:txBody>
        </p:sp>
        <p:sp>
          <p:nvSpPr>
            <p:cNvPr id="12" name="Right Brace 11">
              <a:extLst>
                <a:ext uri="{FF2B5EF4-FFF2-40B4-BE49-F238E27FC236}">
                  <a16:creationId xmlns:a16="http://schemas.microsoft.com/office/drawing/2014/main" id="{5228F584-368A-D87C-3D10-346008E82A21}"/>
                </a:ext>
              </a:extLst>
            </p:cNvPr>
            <p:cNvSpPr/>
            <p:nvPr/>
          </p:nvSpPr>
          <p:spPr>
            <a:xfrm>
              <a:off x="9334774" y="1390741"/>
              <a:ext cx="457428" cy="85879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3" name="TextBox 12">
              <a:extLst>
                <a:ext uri="{FF2B5EF4-FFF2-40B4-BE49-F238E27FC236}">
                  <a16:creationId xmlns:a16="http://schemas.microsoft.com/office/drawing/2014/main" id="{62C075B4-4AA9-715D-3318-FD306198F163}"/>
                </a:ext>
              </a:extLst>
            </p:cNvPr>
            <p:cNvSpPr txBox="1"/>
            <p:nvPr/>
          </p:nvSpPr>
          <p:spPr>
            <a:xfrm>
              <a:off x="9907096" y="1635474"/>
              <a:ext cx="1532771" cy="369332"/>
            </a:xfrm>
            <a:prstGeom prst="rect">
              <a:avLst/>
            </a:prstGeom>
            <a:noFill/>
          </p:spPr>
          <p:txBody>
            <a:bodyPr wrap="square" rtlCol="0">
              <a:spAutoFit/>
            </a:bodyPr>
            <a:lstStyle/>
            <a:p>
              <a:r>
                <a:rPr lang="en-US" dirty="0"/>
                <a:t>See page 5</a:t>
              </a:r>
              <a:endParaRPr lang="en-GB" dirty="0"/>
            </a:p>
          </p:txBody>
        </p:sp>
        <p:sp>
          <p:nvSpPr>
            <p:cNvPr id="14" name="Right Brace 13">
              <a:extLst>
                <a:ext uri="{FF2B5EF4-FFF2-40B4-BE49-F238E27FC236}">
                  <a16:creationId xmlns:a16="http://schemas.microsoft.com/office/drawing/2014/main" id="{46A05D09-7218-97FC-0BA4-A8EDA5BBDB7F}"/>
                </a:ext>
              </a:extLst>
            </p:cNvPr>
            <p:cNvSpPr/>
            <p:nvPr/>
          </p:nvSpPr>
          <p:spPr>
            <a:xfrm>
              <a:off x="9334774" y="3838071"/>
              <a:ext cx="457428" cy="85879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5" name="TextBox 14">
              <a:extLst>
                <a:ext uri="{FF2B5EF4-FFF2-40B4-BE49-F238E27FC236}">
                  <a16:creationId xmlns:a16="http://schemas.microsoft.com/office/drawing/2014/main" id="{728E99D4-9E0C-DC1C-E079-C96852E486BD}"/>
                </a:ext>
              </a:extLst>
            </p:cNvPr>
            <p:cNvSpPr txBox="1"/>
            <p:nvPr/>
          </p:nvSpPr>
          <p:spPr>
            <a:xfrm>
              <a:off x="9950723" y="4082804"/>
              <a:ext cx="1532771" cy="369332"/>
            </a:xfrm>
            <a:prstGeom prst="rect">
              <a:avLst/>
            </a:prstGeom>
            <a:noFill/>
          </p:spPr>
          <p:txBody>
            <a:bodyPr wrap="square" rtlCol="0">
              <a:spAutoFit/>
            </a:bodyPr>
            <a:lstStyle/>
            <a:p>
              <a:r>
                <a:rPr lang="en-US" dirty="0"/>
                <a:t>See page 8</a:t>
              </a:r>
              <a:endParaRPr lang="en-GB" dirty="0"/>
            </a:p>
          </p:txBody>
        </p:sp>
        <p:sp>
          <p:nvSpPr>
            <p:cNvPr id="16" name="Right Brace 15">
              <a:extLst>
                <a:ext uri="{FF2B5EF4-FFF2-40B4-BE49-F238E27FC236}">
                  <a16:creationId xmlns:a16="http://schemas.microsoft.com/office/drawing/2014/main" id="{D4046F1D-A573-32E0-36DD-093443138703}"/>
                </a:ext>
              </a:extLst>
            </p:cNvPr>
            <p:cNvSpPr/>
            <p:nvPr/>
          </p:nvSpPr>
          <p:spPr>
            <a:xfrm>
              <a:off x="9334774" y="2859139"/>
              <a:ext cx="457428" cy="85879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7" name="TextBox 16">
              <a:extLst>
                <a:ext uri="{FF2B5EF4-FFF2-40B4-BE49-F238E27FC236}">
                  <a16:creationId xmlns:a16="http://schemas.microsoft.com/office/drawing/2014/main" id="{B586BAC6-B7CF-CEA6-3483-1476846AC50F}"/>
                </a:ext>
              </a:extLst>
            </p:cNvPr>
            <p:cNvSpPr txBox="1"/>
            <p:nvPr/>
          </p:nvSpPr>
          <p:spPr>
            <a:xfrm>
              <a:off x="9907095" y="3103872"/>
              <a:ext cx="1532771" cy="369332"/>
            </a:xfrm>
            <a:prstGeom prst="rect">
              <a:avLst/>
            </a:prstGeom>
            <a:noFill/>
          </p:spPr>
          <p:txBody>
            <a:bodyPr wrap="square" rtlCol="0">
              <a:spAutoFit/>
            </a:bodyPr>
            <a:lstStyle/>
            <a:p>
              <a:r>
                <a:rPr lang="en-US" dirty="0"/>
                <a:t>See page 7</a:t>
              </a:r>
              <a:endParaRPr lang="en-GB" dirty="0"/>
            </a:p>
          </p:txBody>
        </p:sp>
        <p:sp>
          <p:nvSpPr>
            <p:cNvPr id="18" name="Right Brace 17">
              <a:extLst>
                <a:ext uri="{FF2B5EF4-FFF2-40B4-BE49-F238E27FC236}">
                  <a16:creationId xmlns:a16="http://schemas.microsoft.com/office/drawing/2014/main" id="{2FAB9310-F6D7-E3C1-08EA-EC2CE6F24C33}"/>
                </a:ext>
              </a:extLst>
            </p:cNvPr>
            <p:cNvSpPr/>
            <p:nvPr/>
          </p:nvSpPr>
          <p:spPr>
            <a:xfrm>
              <a:off x="9334774" y="2347294"/>
              <a:ext cx="457428" cy="391711"/>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20" name="TextBox 19">
              <a:extLst>
                <a:ext uri="{FF2B5EF4-FFF2-40B4-BE49-F238E27FC236}">
                  <a16:creationId xmlns:a16="http://schemas.microsoft.com/office/drawing/2014/main" id="{5AA9960C-2D9B-CBB2-3209-8CDF0E2EA86B}"/>
                </a:ext>
              </a:extLst>
            </p:cNvPr>
            <p:cNvSpPr txBox="1"/>
            <p:nvPr/>
          </p:nvSpPr>
          <p:spPr>
            <a:xfrm>
              <a:off x="9907094" y="2369673"/>
              <a:ext cx="1532771" cy="369332"/>
            </a:xfrm>
            <a:prstGeom prst="rect">
              <a:avLst/>
            </a:prstGeom>
            <a:noFill/>
          </p:spPr>
          <p:txBody>
            <a:bodyPr wrap="square" rtlCol="0">
              <a:spAutoFit/>
            </a:bodyPr>
            <a:lstStyle/>
            <a:p>
              <a:r>
                <a:rPr lang="en-US" dirty="0"/>
                <a:t>See page 6</a:t>
              </a:r>
              <a:endParaRPr lang="en-GB" dirty="0"/>
            </a:p>
          </p:txBody>
        </p:sp>
      </p:grpSp>
      <p:sp>
        <p:nvSpPr>
          <p:cNvPr id="3" name="TextBox 2">
            <a:extLst>
              <a:ext uri="{FF2B5EF4-FFF2-40B4-BE49-F238E27FC236}">
                <a16:creationId xmlns:a16="http://schemas.microsoft.com/office/drawing/2014/main" id="{3B7D26C2-C108-41C2-3393-2B0C7A73F020}"/>
              </a:ext>
            </a:extLst>
          </p:cNvPr>
          <p:cNvSpPr txBox="1"/>
          <p:nvPr/>
        </p:nvSpPr>
        <p:spPr>
          <a:xfrm>
            <a:off x="6470576" y="5407943"/>
            <a:ext cx="2176093" cy="430887"/>
          </a:xfrm>
          <a:prstGeom prst="rect">
            <a:avLst/>
          </a:prstGeom>
          <a:noFill/>
        </p:spPr>
        <p:txBody>
          <a:bodyPr wrap="square" rtlCol="0">
            <a:spAutoFit/>
          </a:bodyPr>
          <a:lstStyle/>
          <a:p>
            <a:r>
              <a:rPr lang="en-US" sz="1050" dirty="0"/>
              <a:t>^mandatory</a:t>
            </a:r>
          </a:p>
          <a:p>
            <a:r>
              <a:rPr lang="en-US" sz="1050" dirty="0"/>
              <a:t>*optional</a:t>
            </a:r>
            <a:endParaRPr lang="en-GB" sz="1050" dirty="0"/>
          </a:p>
        </p:txBody>
      </p:sp>
      <p:pic>
        <p:nvPicPr>
          <p:cNvPr id="24" name="Picture 23" descr="A black box with blue and white wires&#10;&#10;AI-generated content may be incorrect.">
            <a:extLst>
              <a:ext uri="{FF2B5EF4-FFF2-40B4-BE49-F238E27FC236}">
                <a16:creationId xmlns:a16="http://schemas.microsoft.com/office/drawing/2014/main" id="{34CE6BFC-23F6-4824-633B-4E8A18A3B5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2495" y="773549"/>
            <a:ext cx="4140610" cy="5520813"/>
          </a:xfrm>
          <a:prstGeom prst="rect">
            <a:avLst/>
          </a:prstGeom>
        </p:spPr>
      </p:pic>
      <p:cxnSp>
        <p:nvCxnSpPr>
          <p:cNvPr id="21" name="Straight Arrow Connector 20">
            <a:extLst>
              <a:ext uri="{FF2B5EF4-FFF2-40B4-BE49-F238E27FC236}">
                <a16:creationId xmlns:a16="http://schemas.microsoft.com/office/drawing/2014/main" id="{6B713E33-B5DA-3FA0-1800-AAC99A5BFCCF}"/>
              </a:ext>
            </a:extLst>
          </p:cNvPr>
          <p:cNvCxnSpPr>
            <a:cxnSpLocks/>
            <a:endCxn id="4" idx="1"/>
          </p:cNvCxnSpPr>
          <p:nvPr/>
        </p:nvCxnSpPr>
        <p:spPr>
          <a:xfrm flipV="1">
            <a:off x="3323303" y="2065558"/>
            <a:ext cx="3117442" cy="1066016"/>
          </a:xfrm>
          <a:prstGeom prst="straightConnector1">
            <a:avLst/>
          </a:prstGeom>
          <a:ln>
            <a:solidFill>
              <a:srgbClr val="FF000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0AEF4A73-45C9-DF9A-E53E-5D711FE170C0}"/>
              </a:ext>
            </a:extLst>
          </p:cNvPr>
          <p:cNvCxnSpPr>
            <a:cxnSpLocks/>
            <a:endCxn id="5" idx="1"/>
          </p:cNvCxnSpPr>
          <p:nvPr/>
        </p:nvCxnSpPr>
        <p:spPr>
          <a:xfrm flipV="1">
            <a:off x="3323303" y="2555024"/>
            <a:ext cx="3117442" cy="709286"/>
          </a:xfrm>
          <a:prstGeom prst="straightConnector1">
            <a:avLst/>
          </a:prstGeom>
          <a:ln>
            <a:solidFill>
              <a:schemeClr val="tx1"/>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27" name="Straight Arrow Connector 26">
            <a:extLst>
              <a:ext uri="{FF2B5EF4-FFF2-40B4-BE49-F238E27FC236}">
                <a16:creationId xmlns:a16="http://schemas.microsoft.com/office/drawing/2014/main" id="{5F4E86F2-406E-38B9-89DC-57B33B2F8199}"/>
              </a:ext>
            </a:extLst>
          </p:cNvPr>
          <p:cNvCxnSpPr>
            <a:cxnSpLocks/>
            <a:endCxn id="6" idx="1"/>
          </p:cNvCxnSpPr>
          <p:nvPr/>
        </p:nvCxnSpPr>
        <p:spPr>
          <a:xfrm flipV="1">
            <a:off x="3323303" y="3044490"/>
            <a:ext cx="3117441" cy="384510"/>
          </a:xfrm>
          <a:prstGeom prst="straightConnector1">
            <a:avLst/>
          </a:prstGeom>
          <a:ln>
            <a:solidFill>
              <a:srgbClr val="FFC00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BD189816-9117-3710-2A32-863B879EC23D}"/>
              </a:ext>
            </a:extLst>
          </p:cNvPr>
          <p:cNvCxnSpPr>
            <a:cxnSpLocks/>
            <a:endCxn id="7" idx="1"/>
          </p:cNvCxnSpPr>
          <p:nvPr/>
        </p:nvCxnSpPr>
        <p:spPr>
          <a:xfrm flipV="1">
            <a:off x="3377381" y="3533956"/>
            <a:ext cx="3063362" cy="25321"/>
          </a:xfrm>
          <a:prstGeom prst="straightConnector1">
            <a:avLst/>
          </a:prstGeom>
          <a:ln>
            <a:solidFill>
              <a:srgbClr val="0070C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3" name="Straight Arrow Connector 32">
            <a:extLst>
              <a:ext uri="{FF2B5EF4-FFF2-40B4-BE49-F238E27FC236}">
                <a16:creationId xmlns:a16="http://schemas.microsoft.com/office/drawing/2014/main" id="{0286F103-04A3-35C1-C805-C41F68BD9C73}"/>
              </a:ext>
            </a:extLst>
          </p:cNvPr>
          <p:cNvCxnSpPr>
            <a:cxnSpLocks/>
            <a:endCxn id="8" idx="1"/>
          </p:cNvCxnSpPr>
          <p:nvPr/>
        </p:nvCxnSpPr>
        <p:spPr>
          <a:xfrm>
            <a:off x="3377381" y="3718622"/>
            <a:ext cx="3093196" cy="304800"/>
          </a:xfrm>
          <a:prstGeom prst="straightConnector1">
            <a:avLst/>
          </a:prstGeom>
          <a:ln>
            <a:solidFill>
              <a:srgbClr val="7C3C3C"/>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72C07883-F413-5A60-4EE0-1C775C686691}"/>
              </a:ext>
            </a:extLst>
          </p:cNvPr>
          <p:cNvCxnSpPr>
            <a:cxnSpLocks/>
            <a:endCxn id="9" idx="1"/>
          </p:cNvCxnSpPr>
          <p:nvPr/>
        </p:nvCxnSpPr>
        <p:spPr>
          <a:xfrm>
            <a:off x="3377381" y="3878826"/>
            <a:ext cx="3093195" cy="634062"/>
          </a:xfrm>
          <a:prstGeom prst="straightConnector1">
            <a:avLst/>
          </a:prstGeom>
          <a:ln>
            <a:solidFill>
              <a:srgbClr val="00B05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9" name="Straight Arrow Connector 38">
            <a:extLst>
              <a:ext uri="{FF2B5EF4-FFF2-40B4-BE49-F238E27FC236}">
                <a16:creationId xmlns:a16="http://schemas.microsoft.com/office/drawing/2014/main" id="{FA948913-945F-A9DC-6F98-9003EAC7AB0F}"/>
              </a:ext>
            </a:extLst>
          </p:cNvPr>
          <p:cNvCxnSpPr>
            <a:cxnSpLocks/>
            <a:endCxn id="10" idx="1"/>
          </p:cNvCxnSpPr>
          <p:nvPr/>
        </p:nvCxnSpPr>
        <p:spPr>
          <a:xfrm>
            <a:off x="3377381" y="4023422"/>
            <a:ext cx="3093195" cy="978932"/>
          </a:xfrm>
          <a:prstGeom prst="straightConnector1">
            <a:avLst/>
          </a:prstGeom>
          <a:ln>
            <a:solidFill>
              <a:schemeClr val="bg1">
                <a:lumMod val="50000"/>
              </a:schemeClr>
            </a:solidFill>
            <a:headEnd type="none" w="med" len="med"/>
            <a:tailEnd type="non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340710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B38D64-72E8-0524-1DCA-10342850599D}"/>
              </a:ext>
            </a:extLst>
          </p:cNvPr>
          <p:cNvSpPr>
            <a:spLocks noGrp="1"/>
          </p:cNvSpPr>
          <p:nvPr>
            <p:ph type="title"/>
          </p:nvPr>
        </p:nvSpPr>
        <p:spPr>
          <a:xfrm>
            <a:off x="0" y="0"/>
            <a:ext cx="10515600" cy="681037"/>
          </a:xfrm>
        </p:spPr>
        <p:txBody>
          <a:bodyPr>
            <a:normAutofit/>
          </a:bodyPr>
          <a:lstStyle/>
          <a:p>
            <a:r>
              <a:rPr lang="en-US" sz="3200" dirty="0"/>
              <a:t>5. Ignition Power + Ground</a:t>
            </a:r>
            <a:endParaRPr lang="en-GB" sz="3200" dirty="0"/>
          </a:p>
        </p:txBody>
      </p:sp>
      <p:sp>
        <p:nvSpPr>
          <p:cNvPr id="6" name="Title 1">
            <a:extLst>
              <a:ext uri="{FF2B5EF4-FFF2-40B4-BE49-F238E27FC236}">
                <a16:creationId xmlns:a16="http://schemas.microsoft.com/office/drawing/2014/main" id="{17C980A2-22C9-9591-B640-DDACCC3CAB63}"/>
              </a:ext>
            </a:extLst>
          </p:cNvPr>
          <p:cNvSpPr txBox="1">
            <a:spLocks/>
          </p:cNvSpPr>
          <p:nvPr/>
        </p:nvSpPr>
        <p:spPr>
          <a:xfrm>
            <a:off x="0" y="550856"/>
            <a:ext cx="12086510" cy="6003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i="1" dirty="0"/>
              <a:t>The wiring for +12V, GND is found under the steering wheel cowling. The cowling is removed by undoing 3x screws.</a:t>
            </a:r>
          </a:p>
          <a:p>
            <a:r>
              <a:rPr lang="en-US" sz="1600" i="1" dirty="0"/>
              <a:t>(Rotate the steering wheel to reveal 2 hidden screws)</a:t>
            </a:r>
          </a:p>
        </p:txBody>
      </p:sp>
      <p:sp>
        <p:nvSpPr>
          <p:cNvPr id="12" name="TextBox 11">
            <a:extLst>
              <a:ext uri="{FF2B5EF4-FFF2-40B4-BE49-F238E27FC236}">
                <a16:creationId xmlns:a16="http://schemas.microsoft.com/office/drawing/2014/main" id="{6CB5B6A5-F79F-1B41-5335-9C29B1242091}"/>
              </a:ext>
            </a:extLst>
          </p:cNvPr>
          <p:cNvSpPr txBox="1"/>
          <p:nvPr/>
        </p:nvSpPr>
        <p:spPr>
          <a:xfrm>
            <a:off x="468156" y="1769012"/>
            <a:ext cx="7111269" cy="1200329"/>
          </a:xfrm>
          <a:prstGeom prst="rect">
            <a:avLst/>
          </a:prstGeom>
          <a:noFill/>
        </p:spPr>
        <p:txBody>
          <a:bodyPr wrap="square" rtlCol="0">
            <a:spAutoFit/>
          </a:bodyPr>
          <a:lstStyle/>
          <a:p>
            <a:r>
              <a:rPr lang="en-US" dirty="0"/>
              <a:t>+12V (Ignition) and Ground are taken from the 10-pin connector (H39):</a:t>
            </a:r>
          </a:p>
          <a:p>
            <a:endParaRPr lang="en-US" dirty="0"/>
          </a:p>
          <a:p>
            <a:r>
              <a:rPr lang="en-US" b="1" dirty="0"/>
              <a:t>Pin number 9 (</a:t>
            </a:r>
            <a:r>
              <a:rPr lang="en-US" b="1" dirty="0">
                <a:solidFill>
                  <a:srgbClr val="FF0000"/>
                </a:solidFill>
                <a:highlight>
                  <a:srgbClr val="C0C0C0"/>
                </a:highlight>
              </a:rPr>
              <a:t>Red</a:t>
            </a:r>
            <a:r>
              <a:rPr lang="en-US" b="1" dirty="0"/>
              <a:t>) = </a:t>
            </a:r>
            <a:r>
              <a:rPr lang="en-US" b="1" dirty="0">
                <a:solidFill>
                  <a:srgbClr val="FF0000"/>
                </a:solidFill>
              </a:rPr>
              <a:t>+12V (Ignition)</a:t>
            </a:r>
          </a:p>
          <a:p>
            <a:r>
              <a:rPr lang="en-US" b="1" dirty="0"/>
              <a:t>Pin number 6 (</a:t>
            </a:r>
            <a:r>
              <a:rPr lang="en-US" b="1" dirty="0">
                <a:solidFill>
                  <a:schemeClr val="bg1"/>
                </a:solidFill>
                <a:highlight>
                  <a:srgbClr val="C0C0C0"/>
                </a:highlight>
              </a:rPr>
              <a:t>White &amp; </a:t>
            </a:r>
            <a:r>
              <a:rPr lang="en-US" b="1" dirty="0">
                <a:highlight>
                  <a:srgbClr val="C0C0C0"/>
                </a:highlight>
              </a:rPr>
              <a:t>black</a:t>
            </a:r>
            <a:r>
              <a:rPr lang="en-US" b="1" dirty="0">
                <a:solidFill>
                  <a:schemeClr val="bg1"/>
                </a:solidFill>
                <a:highlight>
                  <a:srgbClr val="C0C0C0"/>
                </a:highlight>
              </a:rPr>
              <a:t> </a:t>
            </a:r>
            <a:r>
              <a:rPr lang="en-US" b="1" dirty="0">
                <a:highlight>
                  <a:srgbClr val="C0C0C0"/>
                </a:highlight>
              </a:rPr>
              <a:t>stripe</a:t>
            </a:r>
            <a:r>
              <a:rPr lang="en-US" b="1" dirty="0"/>
              <a:t>) = Ground</a:t>
            </a:r>
            <a:endParaRPr lang="en-GB" b="1" dirty="0"/>
          </a:p>
        </p:txBody>
      </p:sp>
      <p:grpSp>
        <p:nvGrpSpPr>
          <p:cNvPr id="18" name="Group 17">
            <a:extLst>
              <a:ext uri="{FF2B5EF4-FFF2-40B4-BE49-F238E27FC236}">
                <a16:creationId xmlns:a16="http://schemas.microsoft.com/office/drawing/2014/main" id="{831A1BAC-5A7C-B173-3F33-0F25F3A646C5}"/>
              </a:ext>
            </a:extLst>
          </p:cNvPr>
          <p:cNvGrpSpPr/>
          <p:nvPr/>
        </p:nvGrpSpPr>
        <p:grpSpPr>
          <a:xfrm>
            <a:off x="6554709" y="3916215"/>
            <a:ext cx="5531801" cy="2777836"/>
            <a:chOff x="6283036" y="3927764"/>
            <a:chExt cx="5531801" cy="2777836"/>
          </a:xfrm>
        </p:grpSpPr>
        <p:sp>
          <p:nvSpPr>
            <p:cNvPr id="17" name="Rectangle 16">
              <a:extLst>
                <a:ext uri="{FF2B5EF4-FFF2-40B4-BE49-F238E27FC236}">
                  <a16:creationId xmlns:a16="http://schemas.microsoft.com/office/drawing/2014/main" id="{56B57C15-2A4D-5E48-45A3-E2AADB2F73B1}"/>
                </a:ext>
              </a:extLst>
            </p:cNvPr>
            <p:cNvSpPr/>
            <p:nvPr/>
          </p:nvSpPr>
          <p:spPr>
            <a:xfrm>
              <a:off x="6283036" y="3927764"/>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14" name="TextBox 13">
              <a:extLst>
                <a:ext uri="{FF2B5EF4-FFF2-40B4-BE49-F238E27FC236}">
                  <a16:creationId xmlns:a16="http://schemas.microsoft.com/office/drawing/2014/main" id="{E5C4E515-80A1-C7F5-04B1-54CD7F92C3F9}"/>
                </a:ext>
              </a:extLst>
            </p:cNvPr>
            <p:cNvSpPr txBox="1"/>
            <p:nvPr/>
          </p:nvSpPr>
          <p:spPr>
            <a:xfrm>
              <a:off x="6460005" y="4021290"/>
              <a:ext cx="5354832" cy="954107"/>
            </a:xfrm>
            <a:prstGeom prst="rect">
              <a:avLst/>
            </a:prstGeom>
            <a:noFill/>
          </p:spPr>
          <p:txBody>
            <a:bodyPr wrap="square" rtlCol="0">
              <a:spAutoFit/>
            </a:bodyPr>
            <a:lstStyle/>
            <a:p>
              <a:r>
                <a:rPr lang="en-US" sz="1400" dirty="0"/>
                <a:t>If you don’t want to splice into the factory wiring, short extension harnesses can be purchased here that you can modify:</a:t>
              </a:r>
            </a:p>
            <a:p>
              <a:r>
                <a:rPr lang="en-US" sz="1400" dirty="0">
                  <a:hlinkClick r:id="rId2"/>
                </a:rPr>
                <a:t>10-pin extension harness</a:t>
              </a:r>
              <a:endParaRPr lang="en-US" sz="1400" dirty="0"/>
            </a:p>
            <a:p>
              <a:r>
                <a:rPr lang="en-US" sz="1400" dirty="0">
                  <a:hlinkClick r:id="rId3"/>
                </a:rPr>
                <a:t>Another option that should work</a:t>
              </a:r>
              <a:endParaRPr lang="en-US" sz="1400" dirty="0"/>
            </a:p>
          </p:txBody>
        </p:sp>
        <p:pic>
          <p:nvPicPr>
            <p:cNvPr id="16" name="Picture 15">
              <a:extLst>
                <a:ext uri="{FF2B5EF4-FFF2-40B4-BE49-F238E27FC236}">
                  <a16:creationId xmlns:a16="http://schemas.microsoft.com/office/drawing/2014/main" id="{919170DD-068A-B4CA-9D97-A2E8E91AC449}"/>
                </a:ext>
              </a:extLst>
            </p:cNvPr>
            <p:cNvPicPr>
              <a:picLocks noChangeAspect="1"/>
            </p:cNvPicPr>
            <p:nvPr/>
          </p:nvPicPr>
          <p:blipFill>
            <a:blip r:embed="rId4"/>
            <a:stretch>
              <a:fillRect/>
            </a:stretch>
          </p:blipFill>
          <p:spPr>
            <a:xfrm>
              <a:off x="6460005" y="4975397"/>
              <a:ext cx="4457327" cy="1671046"/>
            </a:xfrm>
            <a:prstGeom prst="rect">
              <a:avLst/>
            </a:prstGeom>
          </p:spPr>
        </p:pic>
      </p:grpSp>
      <p:grpSp>
        <p:nvGrpSpPr>
          <p:cNvPr id="10" name="Group 9">
            <a:extLst>
              <a:ext uri="{FF2B5EF4-FFF2-40B4-BE49-F238E27FC236}">
                <a16:creationId xmlns:a16="http://schemas.microsoft.com/office/drawing/2014/main" id="{20EAA0CC-CB8F-C808-44A5-556991BCB90F}"/>
              </a:ext>
            </a:extLst>
          </p:cNvPr>
          <p:cNvGrpSpPr/>
          <p:nvPr/>
        </p:nvGrpSpPr>
        <p:grpSpPr>
          <a:xfrm>
            <a:off x="1003174" y="3871961"/>
            <a:ext cx="1536184" cy="2005683"/>
            <a:chOff x="1334120" y="4250503"/>
            <a:chExt cx="1536184" cy="2005683"/>
          </a:xfrm>
        </p:grpSpPr>
        <p:pic>
          <p:nvPicPr>
            <p:cNvPr id="13" name="Picture 12">
              <a:extLst>
                <a:ext uri="{FF2B5EF4-FFF2-40B4-BE49-F238E27FC236}">
                  <a16:creationId xmlns:a16="http://schemas.microsoft.com/office/drawing/2014/main" id="{BC954BC1-9D30-36C3-0B2B-36D72DEF256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34120" y="4250503"/>
              <a:ext cx="1536184" cy="2005683"/>
            </a:xfrm>
            <a:prstGeom prst="rect">
              <a:avLst/>
            </a:prstGeom>
          </p:spPr>
        </p:pic>
        <p:sp>
          <p:nvSpPr>
            <p:cNvPr id="2" name="Oval 1">
              <a:extLst>
                <a:ext uri="{FF2B5EF4-FFF2-40B4-BE49-F238E27FC236}">
                  <a16:creationId xmlns:a16="http://schemas.microsoft.com/office/drawing/2014/main" id="{831D1F13-B2FC-A6BB-C632-92A6818E3511}"/>
                </a:ext>
              </a:extLst>
            </p:cNvPr>
            <p:cNvSpPr/>
            <p:nvPr/>
          </p:nvSpPr>
          <p:spPr>
            <a:xfrm>
              <a:off x="1636929" y="5394302"/>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 name="Oval 2">
              <a:extLst>
                <a:ext uri="{FF2B5EF4-FFF2-40B4-BE49-F238E27FC236}">
                  <a16:creationId xmlns:a16="http://schemas.microsoft.com/office/drawing/2014/main" id="{5EC39832-D190-81AF-2EB5-65D0A0EE59E4}"/>
                </a:ext>
              </a:extLst>
            </p:cNvPr>
            <p:cNvSpPr/>
            <p:nvPr/>
          </p:nvSpPr>
          <p:spPr>
            <a:xfrm>
              <a:off x="2144564" y="5388820"/>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pic>
        <p:nvPicPr>
          <p:cNvPr id="7" name="Picture 6" descr="A close up of a device&#10;&#10;AI-generated content may be incorrect.">
            <a:extLst>
              <a:ext uri="{FF2B5EF4-FFF2-40B4-BE49-F238E27FC236}">
                <a16:creationId xmlns:a16="http://schemas.microsoft.com/office/drawing/2014/main" id="{365C2DC9-58ED-E669-D686-93BDC96C4D40}"/>
              </a:ext>
            </a:extLst>
          </p:cNvPr>
          <p:cNvPicPr>
            <a:picLocks noChangeAspect="1"/>
          </p:cNvPicPr>
          <p:nvPr/>
        </p:nvPicPr>
        <p:blipFill>
          <a:blip r:embed="rId6">
            <a:extLst>
              <a:ext uri="{28A0092B-C50C-407E-A947-70E740481C1C}">
                <a14:useLocalDpi xmlns:a14="http://schemas.microsoft.com/office/drawing/2010/main" val="0"/>
              </a:ext>
            </a:extLst>
          </a:blip>
          <a:srcRect l="22850" t="33548" r="9300" b="8775"/>
          <a:stretch/>
        </p:blipFill>
        <p:spPr>
          <a:xfrm>
            <a:off x="8603224" y="1534471"/>
            <a:ext cx="2775965" cy="1769807"/>
          </a:xfrm>
          <a:prstGeom prst="rect">
            <a:avLst/>
          </a:prstGeom>
        </p:spPr>
      </p:pic>
      <p:pic>
        <p:nvPicPr>
          <p:cNvPr id="9" name="Picture 8" descr="A hand holding a wire&#10;&#10;AI-generated content may be incorrect.">
            <a:extLst>
              <a:ext uri="{FF2B5EF4-FFF2-40B4-BE49-F238E27FC236}">
                <a16:creationId xmlns:a16="http://schemas.microsoft.com/office/drawing/2014/main" id="{F87C0BCD-E028-C37A-95CF-29B0E68BC1BA}"/>
              </a:ext>
            </a:extLst>
          </p:cNvPr>
          <p:cNvPicPr>
            <a:picLocks noChangeAspect="1"/>
          </p:cNvPicPr>
          <p:nvPr/>
        </p:nvPicPr>
        <p:blipFill>
          <a:blip r:embed="rId7">
            <a:extLst>
              <a:ext uri="{28A0092B-C50C-407E-A947-70E740481C1C}">
                <a14:useLocalDpi xmlns:a14="http://schemas.microsoft.com/office/drawing/2010/main" val="0"/>
              </a:ext>
            </a:extLst>
          </a:blip>
          <a:srcRect l="9273" t="8817" r="14538" b="37968"/>
          <a:stretch/>
        </p:blipFill>
        <p:spPr>
          <a:xfrm>
            <a:off x="3037057" y="3663259"/>
            <a:ext cx="2496921" cy="2325329"/>
          </a:xfrm>
          <a:prstGeom prst="rect">
            <a:avLst/>
          </a:prstGeom>
        </p:spPr>
      </p:pic>
      <p:cxnSp>
        <p:nvCxnSpPr>
          <p:cNvPr id="15" name="Straight Arrow Connector 14">
            <a:extLst>
              <a:ext uri="{FF2B5EF4-FFF2-40B4-BE49-F238E27FC236}">
                <a16:creationId xmlns:a16="http://schemas.microsoft.com/office/drawing/2014/main" id="{B7991853-2EE5-CDF9-9AD6-18C086D8214C}"/>
              </a:ext>
            </a:extLst>
          </p:cNvPr>
          <p:cNvCxnSpPr>
            <a:cxnSpLocks/>
          </p:cNvCxnSpPr>
          <p:nvPr/>
        </p:nvCxnSpPr>
        <p:spPr>
          <a:xfrm flipH="1">
            <a:off x="10569677" y="1151223"/>
            <a:ext cx="673510" cy="96856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71888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0FE72D-1DDE-5355-CB9B-01E61847B617}"/>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DCE969F3-65D5-C5B5-281C-8BC68B2A0FD0}"/>
              </a:ext>
            </a:extLst>
          </p:cNvPr>
          <p:cNvSpPr>
            <a:spLocks noGrp="1"/>
          </p:cNvSpPr>
          <p:nvPr>
            <p:ph type="title"/>
          </p:nvPr>
        </p:nvSpPr>
        <p:spPr>
          <a:xfrm>
            <a:off x="0" y="0"/>
            <a:ext cx="10515600" cy="681037"/>
          </a:xfrm>
        </p:spPr>
        <p:txBody>
          <a:bodyPr>
            <a:normAutofit/>
          </a:bodyPr>
          <a:lstStyle/>
          <a:p>
            <a:r>
              <a:rPr lang="en-US" sz="3200" dirty="0"/>
              <a:t>6. Lane Departure Alert</a:t>
            </a:r>
            <a:endParaRPr lang="en-GB" sz="3200" dirty="0"/>
          </a:p>
        </p:txBody>
      </p:sp>
      <p:sp>
        <p:nvSpPr>
          <p:cNvPr id="6" name="Title 1">
            <a:extLst>
              <a:ext uri="{FF2B5EF4-FFF2-40B4-BE49-F238E27FC236}">
                <a16:creationId xmlns:a16="http://schemas.microsoft.com/office/drawing/2014/main" id="{7FC2B746-4C38-7DCD-E756-20570D9A9DF6}"/>
              </a:ext>
            </a:extLst>
          </p:cNvPr>
          <p:cNvSpPr txBox="1">
            <a:spLocks/>
          </p:cNvSpPr>
          <p:nvPr/>
        </p:nvSpPr>
        <p:spPr>
          <a:xfrm>
            <a:off x="0" y="550856"/>
            <a:ext cx="10515600"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for LDA is also found under the steering wheel cowling</a:t>
            </a:r>
          </a:p>
        </p:txBody>
      </p:sp>
      <p:sp>
        <p:nvSpPr>
          <p:cNvPr id="12" name="TextBox 11">
            <a:extLst>
              <a:ext uri="{FF2B5EF4-FFF2-40B4-BE49-F238E27FC236}">
                <a16:creationId xmlns:a16="http://schemas.microsoft.com/office/drawing/2014/main" id="{1C60105E-D471-6C79-0D41-9F8A75355798}"/>
              </a:ext>
            </a:extLst>
          </p:cNvPr>
          <p:cNvSpPr txBox="1"/>
          <p:nvPr/>
        </p:nvSpPr>
        <p:spPr>
          <a:xfrm>
            <a:off x="528442" y="1554293"/>
            <a:ext cx="7111269" cy="923330"/>
          </a:xfrm>
          <a:prstGeom prst="rect">
            <a:avLst/>
          </a:prstGeom>
          <a:noFill/>
        </p:spPr>
        <p:txBody>
          <a:bodyPr wrap="square" rtlCol="0">
            <a:spAutoFit/>
          </a:bodyPr>
          <a:lstStyle/>
          <a:p>
            <a:r>
              <a:rPr lang="en-US" dirty="0"/>
              <a:t>LDA is taken from the 14-pin connector (H60):</a:t>
            </a:r>
          </a:p>
          <a:p>
            <a:endParaRPr lang="en-US" dirty="0"/>
          </a:p>
          <a:p>
            <a:r>
              <a:rPr lang="en-US" b="1" dirty="0"/>
              <a:t>Pin number 6 (</a:t>
            </a:r>
            <a:r>
              <a:rPr lang="en-US" b="1" dirty="0">
                <a:solidFill>
                  <a:schemeClr val="bg1"/>
                </a:solidFill>
                <a:highlight>
                  <a:srgbClr val="808080"/>
                </a:highlight>
              </a:rPr>
              <a:t>White</a:t>
            </a:r>
            <a:r>
              <a:rPr lang="en-US" b="1" dirty="0"/>
              <a:t>) = </a:t>
            </a:r>
            <a:r>
              <a:rPr lang="en-US" b="1" dirty="0">
                <a:solidFill>
                  <a:srgbClr val="FFC000"/>
                </a:solidFill>
              </a:rPr>
              <a:t>Lane Departure Alert (LDA)</a:t>
            </a:r>
          </a:p>
        </p:txBody>
      </p:sp>
      <p:grpSp>
        <p:nvGrpSpPr>
          <p:cNvPr id="18" name="Group 17">
            <a:extLst>
              <a:ext uri="{FF2B5EF4-FFF2-40B4-BE49-F238E27FC236}">
                <a16:creationId xmlns:a16="http://schemas.microsoft.com/office/drawing/2014/main" id="{093CEE96-A5F9-A493-7AFC-BBA96F50B734}"/>
              </a:ext>
            </a:extLst>
          </p:cNvPr>
          <p:cNvGrpSpPr/>
          <p:nvPr/>
        </p:nvGrpSpPr>
        <p:grpSpPr>
          <a:xfrm>
            <a:off x="6471293" y="3905855"/>
            <a:ext cx="5531801" cy="2777836"/>
            <a:chOff x="6471293" y="3905855"/>
            <a:chExt cx="5531801" cy="2777836"/>
          </a:xfrm>
        </p:grpSpPr>
        <p:sp>
          <p:nvSpPr>
            <p:cNvPr id="3" name="Rectangle 2">
              <a:extLst>
                <a:ext uri="{FF2B5EF4-FFF2-40B4-BE49-F238E27FC236}">
                  <a16:creationId xmlns:a16="http://schemas.microsoft.com/office/drawing/2014/main" id="{6590A68E-D851-EAEE-AA2E-96B4078EB01E}"/>
                </a:ext>
              </a:extLst>
            </p:cNvPr>
            <p:cNvSpPr/>
            <p:nvPr/>
          </p:nvSpPr>
          <p:spPr>
            <a:xfrm>
              <a:off x="6471293" y="3905855"/>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4" name="TextBox 3">
              <a:extLst>
                <a:ext uri="{FF2B5EF4-FFF2-40B4-BE49-F238E27FC236}">
                  <a16:creationId xmlns:a16="http://schemas.microsoft.com/office/drawing/2014/main" id="{65D151A3-DAC1-F649-0815-4C61068B222F}"/>
                </a:ext>
              </a:extLst>
            </p:cNvPr>
            <p:cNvSpPr txBox="1"/>
            <p:nvPr/>
          </p:nvSpPr>
          <p:spPr>
            <a:xfrm>
              <a:off x="6648262" y="3999381"/>
              <a:ext cx="5354832" cy="738664"/>
            </a:xfrm>
            <a:prstGeom prst="rect">
              <a:avLst/>
            </a:prstGeom>
            <a:noFill/>
          </p:spPr>
          <p:txBody>
            <a:bodyPr wrap="square" rtlCol="0">
              <a:spAutoFit/>
            </a:bodyPr>
            <a:lstStyle/>
            <a:p>
              <a:r>
                <a:rPr lang="en-US" sz="1400" dirty="0"/>
                <a:t>If you don’t want to splice into the factory wiring, short extension harnesses can be purchased here that you can modify:</a:t>
              </a:r>
            </a:p>
            <a:p>
              <a:r>
                <a:rPr lang="en-US" sz="1400" dirty="0">
                  <a:hlinkClick r:id="rId2"/>
                </a:rPr>
                <a:t>14-pin extension harness</a:t>
              </a:r>
              <a:endParaRPr lang="en-US" sz="1400" dirty="0"/>
            </a:p>
          </p:txBody>
        </p:sp>
        <p:pic>
          <p:nvPicPr>
            <p:cNvPr id="17" name="Picture 16">
              <a:extLst>
                <a:ext uri="{FF2B5EF4-FFF2-40B4-BE49-F238E27FC236}">
                  <a16:creationId xmlns:a16="http://schemas.microsoft.com/office/drawing/2014/main" id="{D8E9BD39-00EF-88DB-B21D-81BB6ECB3EB5}"/>
                </a:ext>
              </a:extLst>
            </p:cNvPr>
            <p:cNvPicPr>
              <a:picLocks noChangeAspect="1"/>
            </p:cNvPicPr>
            <p:nvPr/>
          </p:nvPicPr>
          <p:blipFill>
            <a:blip r:embed="rId3"/>
            <a:stretch>
              <a:fillRect/>
            </a:stretch>
          </p:blipFill>
          <p:spPr>
            <a:xfrm>
              <a:off x="6648262" y="4831571"/>
              <a:ext cx="4796497" cy="1684213"/>
            </a:xfrm>
            <a:prstGeom prst="rect">
              <a:avLst/>
            </a:prstGeom>
          </p:spPr>
        </p:pic>
      </p:grpSp>
      <p:grpSp>
        <p:nvGrpSpPr>
          <p:cNvPr id="10" name="Group 9">
            <a:extLst>
              <a:ext uri="{FF2B5EF4-FFF2-40B4-BE49-F238E27FC236}">
                <a16:creationId xmlns:a16="http://schemas.microsoft.com/office/drawing/2014/main" id="{44BE3E6A-C9B9-27E1-843E-6A5E31564FA3}"/>
              </a:ext>
            </a:extLst>
          </p:cNvPr>
          <p:cNvGrpSpPr/>
          <p:nvPr/>
        </p:nvGrpSpPr>
        <p:grpSpPr>
          <a:xfrm>
            <a:off x="847989" y="3258845"/>
            <a:ext cx="2050203" cy="2332707"/>
            <a:chOff x="454700" y="4183077"/>
            <a:chExt cx="2050203" cy="2332707"/>
          </a:xfrm>
        </p:grpSpPr>
        <p:pic>
          <p:nvPicPr>
            <p:cNvPr id="8" name="Picture 7">
              <a:extLst>
                <a:ext uri="{FF2B5EF4-FFF2-40B4-BE49-F238E27FC236}">
                  <a16:creationId xmlns:a16="http://schemas.microsoft.com/office/drawing/2014/main" id="{EF8A8CEF-539E-7F97-D451-3700AD688C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700" y="4183077"/>
              <a:ext cx="2050203" cy="2332707"/>
            </a:xfrm>
            <a:prstGeom prst="rect">
              <a:avLst/>
            </a:prstGeom>
          </p:spPr>
        </p:pic>
        <p:sp>
          <p:nvSpPr>
            <p:cNvPr id="2" name="Oval 1">
              <a:extLst>
                <a:ext uri="{FF2B5EF4-FFF2-40B4-BE49-F238E27FC236}">
                  <a16:creationId xmlns:a16="http://schemas.microsoft.com/office/drawing/2014/main" id="{1099D924-3F47-5EA8-7715-617052590684}"/>
                </a:ext>
              </a:extLst>
            </p:cNvPr>
            <p:cNvSpPr/>
            <p:nvPr/>
          </p:nvSpPr>
          <p:spPr>
            <a:xfrm>
              <a:off x="1775076" y="5321939"/>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pic>
        <p:nvPicPr>
          <p:cNvPr id="7" name="Picture 6" descr="A close up of a device&#10;&#10;AI-generated content may be incorrect.">
            <a:extLst>
              <a:ext uri="{FF2B5EF4-FFF2-40B4-BE49-F238E27FC236}">
                <a16:creationId xmlns:a16="http://schemas.microsoft.com/office/drawing/2014/main" id="{63D49696-CED5-8A2D-2976-7C120C6BD80F}"/>
              </a:ext>
            </a:extLst>
          </p:cNvPr>
          <p:cNvPicPr>
            <a:picLocks noChangeAspect="1"/>
          </p:cNvPicPr>
          <p:nvPr/>
        </p:nvPicPr>
        <p:blipFill>
          <a:blip r:embed="rId5">
            <a:extLst>
              <a:ext uri="{28A0092B-C50C-407E-A947-70E740481C1C}">
                <a14:useLocalDpi xmlns:a14="http://schemas.microsoft.com/office/drawing/2010/main" val="0"/>
              </a:ext>
            </a:extLst>
          </a:blip>
          <a:srcRect l="22850" t="33548" r="9300" b="8775"/>
          <a:stretch/>
        </p:blipFill>
        <p:spPr>
          <a:xfrm>
            <a:off x="8155856" y="1216919"/>
            <a:ext cx="2775965" cy="1769807"/>
          </a:xfrm>
          <a:prstGeom prst="rect">
            <a:avLst/>
          </a:prstGeom>
        </p:spPr>
      </p:pic>
      <p:cxnSp>
        <p:nvCxnSpPr>
          <p:cNvPr id="9" name="Straight Arrow Connector 8">
            <a:extLst>
              <a:ext uri="{FF2B5EF4-FFF2-40B4-BE49-F238E27FC236}">
                <a16:creationId xmlns:a16="http://schemas.microsoft.com/office/drawing/2014/main" id="{A9DF309F-1DF1-3766-3B62-2FC87A70F22F}"/>
              </a:ext>
            </a:extLst>
          </p:cNvPr>
          <p:cNvCxnSpPr>
            <a:cxnSpLocks/>
          </p:cNvCxnSpPr>
          <p:nvPr/>
        </p:nvCxnSpPr>
        <p:spPr>
          <a:xfrm flipH="1">
            <a:off x="9134167" y="681037"/>
            <a:ext cx="673510" cy="96856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13" name="Picture 12" descr="A hand holding a plugged into a computer&#10;&#10;AI-generated content may be incorrect.">
            <a:extLst>
              <a:ext uri="{FF2B5EF4-FFF2-40B4-BE49-F238E27FC236}">
                <a16:creationId xmlns:a16="http://schemas.microsoft.com/office/drawing/2014/main" id="{9E364119-77EE-A215-43D3-58F77EE958B5}"/>
              </a:ext>
            </a:extLst>
          </p:cNvPr>
          <p:cNvPicPr>
            <a:picLocks noChangeAspect="1"/>
          </p:cNvPicPr>
          <p:nvPr/>
        </p:nvPicPr>
        <p:blipFill>
          <a:blip r:embed="rId6">
            <a:extLst>
              <a:ext uri="{28A0092B-C50C-407E-A947-70E740481C1C}">
                <a14:useLocalDpi xmlns:a14="http://schemas.microsoft.com/office/drawing/2010/main" val="0"/>
              </a:ext>
            </a:extLst>
          </a:blip>
          <a:srcRect l="27060" t="32688" r="23524" b="30912"/>
          <a:stretch/>
        </p:blipFill>
        <p:spPr>
          <a:xfrm>
            <a:off x="3274862" y="3502852"/>
            <a:ext cx="2129704" cy="2091706"/>
          </a:xfrm>
          <a:prstGeom prst="rect">
            <a:avLst/>
          </a:prstGeom>
        </p:spPr>
      </p:pic>
    </p:spTree>
    <p:extLst>
      <p:ext uri="{BB962C8B-B14F-4D97-AF65-F5344CB8AC3E}">
        <p14:creationId xmlns:p14="http://schemas.microsoft.com/office/powerpoint/2010/main" val="1441551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1979F0-2DCC-AE7A-03C3-7547716233ED}"/>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2C9CEC3C-095C-575A-D3D1-BAEEA958DB4B}"/>
              </a:ext>
            </a:extLst>
          </p:cNvPr>
          <p:cNvSpPr>
            <a:spLocks noGrp="1"/>
          </p:cNvSpPr>
          <p:nvPr>
            <p:ph type="title"/>
          </p:nvPr>
        </p:nvSpPr>
        <p:spPr>
          <a:xfrm>
            <a:off x="0" y="0"/>
            <a:ext cx="10515600" cy="681037"/>
          </a:xfrm>
        </p:spPr>
        <p:txBody>
          <a:bodyPr>
            <a:normAutofit/>
          </a:bodyPr>
          <a:lstStyle/>
          <a:p>
            <a:r>
              <a:rPr lang="en-US" sz="3200" dirty="0"/>
              <a:t>7. iMT &amp; Auto Stop/Start</a:t>
            </a:r>
            <a:endParaRPr lang="en-GB" sz="3200" dirty="0"/>
          </a:p>
        </p:txBody>
      </p:sp>
      <p:sp>
        <p:nvSpPr>
          <p:cNvPr id="6" name="Title 1">
            <a:extLst>
              <a:ext uri="{FF2B5EF4-FFF2-40B4-BE49-F238E27FC236}">
                <a16:creationId xmlns:a16="http://schemas.microsoft.com/office/drawing/2014/main" id="{BB21B0F7-B454-5414-C24A-04FC2EC9A50C}"/>
              </a:ext>
            </a:extLst>
          </p:cNvPr>
          <p:cNvSpPr txBox="1">
            <a:spLocks/>
          </p:cNvSpPr>
          <p:nvPr/>
        </p:nvSpPr>
        <p:spPr>
          <a:xfrm>
            <a:off x="0" y="550856"/>
            <a:ext cx="9469582"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loom needed for iMT and Auto Stop/Start is found under the centre console</a:t>
            </a:r>
          </a:p>
          <a:p>
            <a:r>
              <a:rPr lang="en-US" sz="1800" i="1" dirty="0"/>
              <a:t>(plugged into the iMT/ESP/Auto stop start multi-button)</a:t>
            </a:r>
          </a:p>
        </p:txBody>
      </p:sp>
      <p:sp>
        <p:nvSpPr>
          <p:cNvPr id="2" name="TextBox 1">
            <a:extLst>
              <a:ext uri="{FF2B5EF4-FFF2-40B4-BE49-F238E27FC236}">
                <a16:creationId xmlns:a16="http://schemas.microsoft.com/office/drawing/2014/main" id="{68FCD851-C104-5A91-0928-700D44DC2B01}"/>
              </a:ext>
            </a:extLst>
          </p:cNvPr>
          <p:cNvSpPr txBox="1"/>
          <p:nvPr/>
        </p:nvSpPr>
        <p:spPr>
          <a:xfrm>
            <a:off x="297943" y="1818949"/>
            <a:ext cx="10086038" cy="923330"/>
          </a:xfrm>
          <a:prstGeom prst="rect">
            <a:avLst/>
          </a:prstGeom>
          <a:noFill/>
        </p:spPr>
        <p:txBody>
          <a:bodyPr wrap="square" rtlCol="0">
            <a:spAutoFit/>
          </a:bodyPr>
          <a:lstStyle/>
          <a:p>
            <a:r>
              <a:rPr lang="en-US" dirty="0"/>
              <a:t>iMT and Auto Stop/Start are both found on the 8-pin connector that plugs into the button unit:</a:t>
            </a:r>
          </a:p>
          <a:p>
            <a:r>
              <a:rPr lang="en-US" b="1" dirty="0"/>
              <a:t>Pin number 8 (</a:t>
            </a:r>
            <a:r>
              <a:rPr lang="en-US" b="1" dirty="0">
                <a:highlight>
                  <a:srgbClr val="C0C0C0"/>
                </a:highlight>
              </a:rPr>
              <a:t>Black</a:t>
            </a:r>
            <a:r>
              <a:rPr lang="en-US" b="1" dirty="0"/>
              <a:t>) = </a:t>
            </a:r>
            <a:r>
              <a:rPr lang="en-US" b="1" dirty="0">
                <a:solidFill>
                  <a:srgbClr val="0070C0"/>
                </a:solidFill>
              </a:rPr>
              <a:t>iMT</a:t>
            </a:r>
          </a:p>
          <a:p>
            <a:r>
              <a:rPr lang="en-US" b="1" dirty="0"/>
              <a:t>Pin number 6 (</a:t>
            </a:r>
            <a:r>
              <a:rPr lang="en-US" b="1" dirty="0">
                <a:highlight>
                  <a:srgbClr val="C0C0C0"/>
                </a:highlight>
              </a:rPr>
              <a:t>Black</a:t>
            </a:r>
            <a:r>
              <a:rPr lang="en-US" b="1" dirty="0"/>
              <a:t>) = </a:t>
            </a:r>
            <a:r>
              <a:rPr lang="en-US" b="1" dirty="0">
                <a:solidFill>
                  <a:srgbClr val="7C3C3C"/>
                </a:solidFill>
              </a:rPr>
              <a:t>Auto stop/start</a:t>
            </a:r>
          </a:p>
        </p:txBody>
      </p:sp>
      <p:grpSp>
        <p:nvGrpSpPr>
          <p:cNvPr id="3" name="Group 2">
            <a:extLst>
              <a:ext uri="{FF2B5EF4-FFF2-40B4-BE49-F238E27FC236}">
                <a16:creationId xmlns:a16="http://schemas.microsoft.com/office/drawing/2014/main" id="{C895B7A6-102D-0251-733C-943A5078ECE5}"/>
              </a:ext>
            </a:extLst>
          </p:cNvPr>
          <p:cNvGrpSpPr/>
          <p:nvPr/>
        </p:nvGrpSpPr>
        <p:grpSpPr>
          <a:xfrm>
            <a:off x="2954555" y="3456169"/>
            <a:ext cx="2001835" cy="2479841"/>
            <a:chOff x="0" y="0"/>
            <a:chExt cx="2009954" cy="2518914"/>
          </a:xfrm>
        </p:grpSpPr>
        <p:pic>
          <p:nvPicPr>
            <p:cNvPr id="7" name="Picture 6">
              <a:extLst>
                <a:ext uri="{FF2B5EF4-FFF2-40B4-BE49-F238E27FC236}">
                  <a16:creationId xmlns:a16="http://schemas.microsoft.com/office/drawing/2014/main" id="{9EBE4CA1-3DCA-CDF8-4023-3094028B0C44}"/>
                </a:ext>
              </a:extLst>
            </p:cNvPr>
            <p:cNvPicPr>
              <a:picLocks noChangeAspect="1"/>
            </p:cNvPicPr>
            <p:nvPr/>
          </p:nvPicPr>
          <p:blipFill rotWithShape="1">
            <a:blip r:embed="rId2">
              <a:extLst>
                <a:ext uri="{28A0092B-C50C-407E-A947-70E740481C1C}">
                  <a14:useLocalDpi xmlns:a14="http://schemas.microsoft.com/office/drawing/2010/main" val="0"/>
                </a:ext>
              </a:extLst>
            </a:blip>
            <a:srcRect l="39336" t="35162" r="34020" b="39794"/>
            <a:stretch/>
          </p:blipFill>
          <p:spPr>
            <a:xfrm>
              <a:off x="0" y="0"/>
              <a:ext cx="2009954" cy="2518914"/>
            </a:xfrm>
            <a:prstGeom prst="rect">
              <a:avLst/>
            </a:prstGeom>
          </p:spPr>
        </p:pic>
        <p:sp>
          <p:nvSpPr>
            <p:cNvPr id="8" name="TextBox 39">
              <a:extLst>
                <a:ext uri="{FF2B5EF4-FFF2-40B4-BE49-F238E27FC236}">
                  <a16:creationId xmlns:a16="http://schemas.microsoft.com/office/drawing/2014/main" id="{8C2BE042-9446-4AB3-9AA2-90AB1471D0D7}"/>
                </a:ext>
              </a:extLst>
            </p:cNvPr>
            <p:cNvSpPr txBox="1"/>
            <p:nvPr/>
          </p:nvSpPr>
          <p:spPr>
            <a:xfrm>
              <a:off x="408766" y="1022041"/>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4</a:t>
              </a:r>
            </a:p>
          </p:txBody>
        </p:sp>
        <p:sp>
          <p:nvSpPr>
            <p:cNvPr id="9" name="TextBox 40">
              <a:extLst>
                <a:ext uri="{FF2B5EF4-FFF2-40B4-BE49-F238E27FC236}">
                  <a16:creationId xmlns:a16="http://schemas.microsoft.com/office/drawing/2014/main" id="{DF86D3F8-9D3B-4A96-BDA9-E0103F463744}"/>
                </a:ext>
              </a:extLst>
            </p:cNvPr>
            <p:cNvSpPr txBox="1"/>
            <p:nvPr/>
          </p:nvSpPr>
          <p:spPr>
            <a:xfrm>
              <a:off x="761534" y="999816"/>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3</a:t>
              </a:r>
            </a:p>
          </p:txBody>
        </p:sp>
        <p:sp>
          <p:nvSpPr>
            <p:cNvPr id="10" name="TextBox 41">
              <a:extLst>
                <a:ext uri="{FF2B5EF4-FFF2-40B4-BE49-F238E27FC236}">
                  <a16:creationId xmlns:a16="http://schemas.microsoft.com/office/drawing/2014/main" id="{C3954225-766E-499D-90D9-8EDEA0BCFDAF}"/>
                </a:ext>
              </a:extLst>
            </p:cNvPr>
            <p:cNvSpPr txBox="1"/>
            <p:nvPr/>
          </p:nvSpPr>
          <p:spPr>
            <a:xfrm>
              <a:off x="1098153" y="1053243"/>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2</a:t>
              </a:r>
            </a:p>
          </p:txBody>
        </p:sp>
        <p:sp>
          <p:nvSpPr>
            <p:cNvPr id="11" name="TextBox 42">
              <a:extLst>
                <a:ext uri="{FF2B5EF4-FFF2-40B4-BE49-F238E27FC236}">
                  <a16:creationId xmlns:a16="http://schemas.microsoft.com/office/drawing/2014/main" id="{D9702C4F-7C37-4709-966C-20D8F44FF06F}"/>
                </a:ext>
              </a:extLst>
            </p:cNvPr>
            <p:cNvSpPr txBox="1"/>
            <p:nvPr/>
          </p:nvSpPr>
          <p:spPr>
            <a:xfrm>
              <a:off x="1408353" y="1099962"/>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1</a:t>
              </a:r>
            </a:p>
          </p:txBody>
        </p:sp>
        <p:sp>
          <p:nvSpPr>
            <p:cNvPr id="12" name="TextBox 43">
              <a:extLst>
                <a:ext uri="{FF2B5EF4-FFF2-40B4-BE49-F238E27FC236}">
                  <a16:creationId xmlns:a16="http://schemas.microsoft.com/office/drawing/2014/main" id="{21944E20-6C5D-43B1-B954-A1DF7ADEF800}"/>
                </a:ext>
              </a:extLst>
            </p:cNvPr>
            <p:cNvSpPr txBox="1"/>
            <p:nvPr/>
          </p:nvSpPr>
          <p:spPr>
            <a:xfrm>
              <a:off x="391231" y="1730349"/>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8</a:t>
              </a:r>
            </a:p>
          </p:txBody>
        </p:sp>
        <p:sp>
          <p:nvSpPr>
            <p:cNvPr id="13" name="TextBox 44">
              <a:extLst>
                <a:ext uri="{FF2B5EF4-FFF2-40B4-BE49-F238E27FC236}">
                  <a16:creationId xmlns:a16="http://schemas.microsoft.com/office/drawing/2014/main" id="{B175CBAB-19D2-44D8-B448-BA43185E0D86}"/>
                </a:ext>
              </a:extLst>
            </p:cNvPr>
            <p:cNvSpPr txBox="1"/>
            <p:nvPr/>
          </p:nvSpPr>
          <p:spPr>
            <a:xfrm>
              <a:off x="727850" y="1763657"/>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7</a:t>
              </a:r>
            </a:p>
          </p:txBody>
        </p:sp>
        <p:sp>
          <p:nvSpPr>
            <p:cNvPr id="14" name="TextBox 45">
              <a:extLst>
                <a:ext uri="{FF2B5EF4-FFF2-40B4-BE49-F238E27FC236}">
                  <a16:creationId xmlns:a16="http://schemas.microsoft.com/office/drawing/2014/main" id="{3C22A97F-C01C-43BF-962A-C8A46469D403}"/>
                </a:ext>
              </a:extLst>
            </p:cNvPr>
            <p:cNvSpPr txBox="1"/>
            <p:nvPr/>
          </p:nvSpPr>
          <p:spPr>
            <a:xfrm>
              <a:off x="1038050" y="1743315"/>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6</a:t>
              </a:r>
            </a:p>
          </p:txBody>
        </p:sp>
        <p:sp>
          <p:nvSpPr>
            <p:cNvPr id="15" name="TextBox 46">
              <a:extLst>
                <a:ext uri="{FF2B5EF4-FFF2-40B4-BE49-F238E27FC236}">
                  <a16:creationId xmlns:a16="http://schemas.microsoft.com/office/drawing/2014/main" id="{B8999553-A5FC-48BE-A51D-F5B2FAB8EAE2}"/>
                </a:ext>
              </a:extLst>
            </p:cNvPr>
            <p:cNvSpPr txBox="1"/>
            <p:nvPr/>
          </p:nvSpPr>
          <p:spPr>
            <a:xfrm>
              <a:off x="1361459" y="1756504"/>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5</a:t>
              </a:r>
            </a:p>
          </p:txBody>
        </p:sp>
      </p:grpSp>
      <p:sp>
        <p:nvSpPr>
          <p:cNvPr id="16" name="Rectangle 15">
            <a:extLst>
              <a:ext uri="{FF2B5EF4-FFF2-40B4-BE49-F238E27FC236}">
                <a16:creationId xmlns:a16="http://schemas.microsoft.com/office/drawing/2014/main" id="{05A882E0-399B-882C-B0EE-5848BF53990C}"/>
              </a:ext>
            </a:extLst>
          </p:cNvPr>
          <p:cNvSpPr/>
          <p:nvPr/>
        </p:nvSpPr>
        <p:spPr>
          <a:xfrm>
            <a:off x="6485147" y="5159676"/>
            <a:ext cx="5531801" cy="15766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17" name="TextBox 16">
            <a:extLst>
              <a:ext uri="{FF2B5EF4-FFF2-40B4-BE49-F238E27FC236}">
                <a16:creationId xmlns:a16="http://schemas.microsoft.com/office/drawing/2014/main" id="{C41EDC87-5BD0-C2E4-C37A-7321C8106304}"/>
              </a:ext>
            </a:extLst>
          </p:cNvPr>
          <p:cNvSpPr txBox="1"/>
          <p:nvPr/>
        </p:nvSpPr>
        <p:spPr>
          <a:xfrm>
            <a:off x="6573632" y="5259901"/>
            <a:ext cx="5354832" cy="1384995"/>
          </a:xfrm>
          <a:prstGeom prst="rect">
            <a:avLst/>
          </a:prstGeom>
          <a:noFill/>
        </p:spPr>
        <p:txBody>
          <a:bodyPr wrap="square" rtlCol="0">
            <a:spAutoFit/>
          </a:bodyPr>
          <a:lstStyle/>
          <a:p>
            <a:r>
              <a:rPr lang="en-US" sz="1400" dirty="0"/>
              <a:t>This 8-pin connector is:</a:t>
            </a:r>
          </a:p>
          <a:p>
            <a:endParaRPr lang="en-US" sz="1400" dirty="0"/>
          </a:p>
          <a:p>
            <a:r>
              <a:rPr lang="en-US" sz="1400" dirty="0"/>
              <a:t>Plug: Tokai Rika 4A1330-000 (Toyota 90980-12910)</a:t>
            </a:r>
          </a:p>
          <a:p>
            <a:r>
              <a:rPr lang="en-US" sz="1400" dirty="0"/>
              <a:t>Socket: Tokai Rika 4B1160-000</a:t>
            </a:r>
          </a:p>
          <a:p>
            <a:endParaRPr lang="en-US" sz="1400" dirty="0"/>
          </a:p>
          <a:p>
            <a:r>
              <a:rPr lang="en-US" sz="1400" dirty="0"/>
              <a:t>A supplier is yet to be found…</a:t>
            </a:r>
          </a:p>
        </p:txBody>
      </p:sp>
      <p:pic>
        <p:nvPicPr>
          <p:cNvPr id="4" name="Picture 3">
            <a:extLst>
              <a:ext uri="{FF2B5EF4-FFF2-40B4-BE49-F238E27FC236}">
                <a16:creationId xmlns:a16="http://schemas.microsoft.com/office/drawing/2014/main" id="{B2EC8FBA-B2EF-A577-F391-EA4A6DD3746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5401" b="23530"/>
          <a:stretch/>
        </p:blipFill>
        <p:spPr>
          <a:xfrm>
            <a:off x="7866574" y="2906888"/>
            <a:ext cx="2895950" cy="1946605"/>
          </a:xfrm>
          <a:prstGeom prst="rect">
            <a:avLst/>
          </a:prstGeom>
        </p:spPr>
      </p:pic>
    </p:spTree>
    <p:extLst>
      <p:ext uri="{BB962C8B-B14F-4D97-AF65-F5344CB8AC3E}">
        <p14:creationId xmlns:p14="http://schemas.microsoft.com/office/powerpoint/2010/main" val="1267271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628AC-7439-7FDF-3641-38062821CA07}"/>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D25B2D2A-818A-E5A3-A7BE-BE96C61C1385}"/>
              </a:ext>
            </a:extLst>
          </p:cNvPr>
          <p:cNvSpPr>
            <a:spLocks noGrp="1"/>
          </p:cNvSpPr>
          <p:nvPr>
            <p:ph type="title"/>
          </p:nvPr>
        </p:nvSpPr>
        <p:spPr>
          <a:xfrm>
            <a:off x="0" y="0"/>
            <a:ext cx="10515600" cy="681037"/>
          </a:xfrm>
        </p:spPr>
        <p:txBody>
          <a:bodyPr>
            <a:normAutofit/>
          </a:bodyPr>
          <a:lstStyle/>
          <a:p>
            <a:r>
              <a:rPr lang="en-US" sz="3200" dirty="0"/>
              <a:t>8. Driving Mode – Sport / Track</a:t>
            </a:r>
            <a:endParaRPr lang="en-GB" sz="3200" dirty="0"/>
          </a:p>
        </p:txBody>
      </p:sp>
      <p:sp>
        <p:nvSpPr>
          <p:cNvPr id="6" name="Title 1">
            <a:extLst>
              <a:ext uri="{FF2B5EF4-FFF2-40B4-BE49-F238E27FC236}">
                <a16:creationId xmlns:a16="http://schemas.microsoft.com/office/drawing/2014/main" id="{8691E7A3-AD1E-518B-7177-482FA7C7DE57}"/>
              </a:ext>
            </a:extLst>
          </p:cNvPr>
          <p:cNvSpPr txBox="1">
            <a:spLocks/>
          </p:cNvSpPr>
          <p:nvPr/>
        </p:nvSpPr>
        <p:spPr>
          <a:xfrm>
            <a:off x="0" y="550856"/>
            <a:ext cx="10515600"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loom needed for Sport/Track mode select is found under the centre console</a:t>
            </a:r>
          </a:p>
          <a:p>
            <a:r>
              <a:rPr lang="en-US" sz="1800" i="1" dirty="0"/>
              <a:t>(plugged into the drive mode rotary button) </a:t>
            </a:r>
          </a:p>
        </p:txBody>
      </p:sp>
      <p:grpSp>
        <p:nvGrpSpPr>
          <p:cNvPr id="2" name="Group 1">
            <a:extLst>
              <a:ext uri="{FF2B5EF4-FFF2-40B4-BE49-F238E27FC236}">
                <a16:creationId xmlns:a16="http://schemas.microsoft.com/office/drawing/2014/main" id="{3F84B4F8-7C43-4E1D-0ABD-B2C40F80FD0A}"/>
              </a:ext>
            </a:extLst>
          </p:cNvPr>
          <p:cNvGrpSpPr/>
          <p:nvPr/>
        </p:nvGrpSpPr>
        <p:grpSpPr>
          <a:xfrm>
            <a:off x="445554" y="4250144"/>
            <a:ext cx="1978992" cy="2199678"/>
            <a:chOff x="0" y="0"/>
            <a:chExt cx="2259965" cy="2485425"/>
          </a:xfrm>
        </p:grpSpPr>
        <p:pic>
          <p:nvPicPr>
            <p:cNvPr id="3" name="Picture 2">
              <a:extLst>
                <a:ext uri="{FF2B5EF4-FFF2-40B4-BE49-F238E27FC236}">
                  <a16:creationId xmlns:a16="http://schemas.microsoft.com/office/drawing/2014/main" id="{6EDCB7E0-D578-5D6C-BDBB-46A2A353B1F9}"/>
                </a:ext>
              </a:extLst>
            </p:cNvPr>
            <p:cNvPicPr>
              <a:picLocks noChangeAspect="1"/>
            </p:cNvPicPr>
            <p:nvPr/>
          </p:nvPicPr>
          <p:blipFill rotWithShape="1">
            <a:blip r:embed="rId3">
              <a:extLst>
                <a:ext uri="{28A0092B-C50C-407E-A947-70E740481C1C}">
                  <a14:useLocalDpi xmlns:a14="http://schemas.microsoft.com/office/drawing/2010/main" val="0"/>
                </a:ext>
              </a:extLst>
            </a:blip>
            <a:srcRect l="37050" t="45810" r="40194" b="35420"/>
            <a:stretch/>
          </p:blipFill>
          <p:spPr>
            <a:xfrm>
              <a:off x="0" y="0"/>
              <a:ext cx="2259965" cy="2485425"/>
            </a:xfrm>
            <a:prstGeom prst="rect">
              <a:avLst/>
            </a:prstGeom>
          </p:spPr>
        </p:pic>
        <p:sp>
          <p:nvSpPr>
            <p:cNvPr id="7" name="TextBox 47">
              <a:extLst>
                <a:ext uri="{FF2B5EF4-FFF2-40B4-BE49-F238E27FC236}">
                  <a16:creationId xmlns:a16="http://schemas.microsoft.com/office/drawing/2014/main" id="{8894AB8C-19A7-47C6-8DB3-B48C1358C2FD}"/>
                </a:ext>
              </a:extLst>
            </p:cNvPr>
            <p:cNvSpPr txBox="1"/>
            <p:nvPr/>
          </p:nvSpPr>
          <p:spPr>
            <a:xfrm>
              <a:off x="407019" y="856038"/>
              <a:ext cx="145073"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1</a:t>
              </a:r>
            </a:p>
          </p:txBody>
        </p:sp>
        <p:sp>
          <p:nvSpPr>
            <p:cNvPr id="8" name="TextBox 48">
              <a:extLst>
                <a:ext uri="{FF2B5EF4-FFF2-40B4-BE49-F238E27FC236}">
                  <a16:creationId xmlns:a16="http://schemas.microsoft.com/office/drawing/2014/main" id="{369819BE-84AC-409D-9906-51020E16D667}"/>
                </a:ext>
              </a:extLst>
            </p:cNvPr>
            <p:cNvSpPr txBox="1"/>
            <p:nvPr/>
          </p:nvSpPr>
          <p:spPr>
            <a:xfrm>
              <a:off x="632427" y="858687"/>
              <a:ext cx="128515"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2</a:t>
              </a:r>
            </a:p>
          </p:txBody>
        </p:sp>
        <p:sp>
          <p:nvSpPr>
            <p:cNvPr id="9" name="TextBox 49">
              <a:extLst>
                <a:ext uri="{FF2B5EF4-FFF2-40B4-BE49-F238E27FC236}">
                  <a16:creationId xmlns:a16="http://schemas.microsoft.com/office/drawing/2014/main" id="{491F6802-282C-4533-A9D7-20AED6F1D902}"/>
                </a:ext>
              </a:extLst>
            </p:cNvPr>
            <p:cNvSpPr txBox="1"/>
            <p:nvPr/>
          </p:nvSpPr>
          <p:spPr>
            <a:xfrm>
              <a:off x="834071" y="853387"/>
              <a:ext cx="139353"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3</a:t>
              </a:r>
            </a:p>
          </p:txBody>
        </p:sp>
        <p:sp>
          <p:nvSpPr>
            <p:cNvPr id="10" name="TextBox 50">
              <a:extLst>
                <a:ext uri="{FF2B5EF4-FFF2-40B4-BE49-F238E27FC236}">
                  <a16:creationId xmlns:a16="http://schemas.microsoft.com/office/drawing/2014/main" id="{EA6D20AE-D9D9-43CC-B4BA-803472DC9DAA}"/>
                </a:ext>
              </a:extLst>
            </p:cNvPr>
            <p:cNvSpPr txBox="1"/>
            <p:nvPr/>
          </p:nvSpPr>
          <p:spPr>
            <a:xfrm>
              <a:off x="992369" y="859818"/>
              <a:ext cx="135424"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4</a:t>
              </a:r>
            </a:p>
          </p:txBody>
        </p:sp>
        <p:sp>
          <p:nvSpPr>
            <p:cNvPr id="11" name="TextBox 51">
              <a:extLst>
                <a:ext uri="{FF2B5EF4-FFF2-40B4-BE49-F238E27FC236}">
                  <a16:creationId xmlns:a16="http://schemas.microsoft.com/office/drawing/2014/main" id="{6CD908B9-BBF9-4F58-A614-6378BB4CA97C}"/>
                </a:ext>
              </a:extLst>
            </p:cNvPr>
            <p:cNvSpPr txBox="1"/>
            <p:nvPr/>
          </p:nvSpPr>
          <p:spPr>
            <a:xfrm>
              <a:off x="1176914" y="853387"/>
              <a:ext cx="146107"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5</a:t>
              </a:r>
            </a:p>
          </p:txBody>
        </p:sp>
        <p:sp>
          <p:nvSpPr>
            <p:cNvPr id="12" name="TextBox 52">
              <a:extLst>
                <a:ext uri="{FF2B5EF4-FFF2-40B4-BE49-F238E27FC236}">
                  <a16:creationId xmlns:a16="http://schemas.microsoft.com/office/drawing/2014/main" id="{4ED3FB00-1061-4430-82BA-287AAA4F6D01}"/>
                </a:ext>
              </a:extLst>
            </p:cNvPr>
            <p:cNvSpPr txBox="1"/>
            <p:nvPr/>
          </p:nvSpPr>
          <p:spPr>
            <a:xfrm>
              <a:off x="1366756" y="875330"/>
              <a:ext cx="136968"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6</a:t>
              </a:r>
            </a:p>
          </p:txBody>
        </p:sp>
        <p:sp>
          <p:nvSpPr>
            <p:cNvPr id="13" name="TextBox 53">
              <a:extLst>
                <a:ext uri="{FF2B5EF4-FFF2-40B4-BE49-F238E27FC236}">
                  <a16:creationId xmlns:a16="http://schemas.microsoft.com/office/drawing/2014/main" id="{3DFF23B5-6147-41BA-89A5-34DB29954B6B}"/>
                </a:ext>
              </a:extLst>
            </p:cNvPr>
            <p:cNvSpPr txBox="1"/>
            <p:nvPr/>
          </p:nvSpPr>
          <p:spPr>
            <a:xfrm>
              <a:off x="1563299" y="885169"/>
              <a:ext cx="108412"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7</a:t>
              </a:r>
            </a:p>
          </p:txBody>
        </p:sp>
        <p:sp>
          <p:nvSpPr>
            <p:cNvPr id="14" name="TextBox 54">
              <a:extLst>
                <a:ext uri="{FF2B5EF4-FFF2-40B4-BE49-F238E27FC236}">
                  <a16:creationId xmlns:a16="http://schemas.microsoft.com/office/drawing/2014/main" id="{5C93A850-3025-4C22-B9C1-1197495973E7}"/>
                </a:ext>
              </a:extLst>
            </p:cNvPr>
            <p:cNvSpPr txBox="1"/>
            <p:nvPr/>
          </p:nvSpPr>
          <p:spPr>
            <a:xfrm>
              <a:off x="1773737" y="892360"/>
              <a:ext cx="147686"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8</a:t>
              </a:r>
            </a:p>
          </p:txBody>
        </p:sp>
      </p:grpSp>
      <p:sp>
        <p:nvSpPr>
          <p:cNvPr id="15" name="TextBox 14">
            <a:extLst>
              <a:ext uri="{FF2B5EF4-FFF2-40B4-BE49-F238E27FC236}">
                <a16:creationId xmlns:a16="http://schemas.microsoft.com/office/drawing/2014/main" id="{3592497E-E8C6-B9D1-8298-018ED5F1CE32}"/>
              </a:ext>
            </a:extLst>
          </p:cNvPr>
          <p:cNvSpPr txBox="1"/>
          <p:nvPr/>
        </p:nvSpPr>
        <p:spPr>
          <a:xfrm>
            <a:off x="332580" y="1479045"/>
            <a:ext cx="11443784" cy="2308324"/>
          </a:xfrm>
          <a:prstGeom prst="rect">
            <a:avLst/>
          </a:prstGeom>
          <a:noFill/>
        </p:spPr>
        <p:txBody>
          <a:bodyPr wrap="square" rtlCol="0">
            <a:spAutoFit/>
          </a:bodyPr>
          <a:lstStyle/>
          <a:p>
            <a:r>
              <a:rPr lang="en-US" dirty="0"/>
              <a:t>Sport and Track mode are both found in the 8-pin connector that plugs into the drive mode rotary button.</a:t>
            </a:r>
          </a:p>
          <a:p>
            <a:r>
              <a:rPr lang="en-US" dirty="0"/>
              <a:t>(Note pins 1 and 8 are empty in the plug but still counted here):</a:t>
            </a:r>
          </a:p>
          <a:p>
            <a:endParaRPr lang="en-US" dirty="0"/>
          </a:p>
          <a:p>
            <a:r>
              <a:rPr lang="en-US" b="1" dirty="0"/>
              <a:t>Pin number 4 (</a:t>
            </a:r>
            <a:r>
              <a:rPr lang="en-US" b="1" dirty="0">
                <a:solidFill>
                  <a:schemeClr val="accent6"/>
                </a:solidFill>
                <a:highlight>
                  <a:srgbClr val="C0C0C0"/>
                </a:highlight>
              </a:rPr>
              <a:t>Green</a:t>
            </a:r>
            <a:r>
              <a:rPr lang="en-US" b="1" dirty="0"/>
              <a:t>) = </a:t>
            </a:r>
            <a:r>
              <a:rPr lang="en-US" b="1" dirty="0">
                <a:solidFill>
                  <a:srgbClr val="00B050"/>
                </a:solidFill>
              </a:rPr>
              <a:t>Sport</a:t>
            </a:r>
          </a:p>
          <a:p>
            <a:r>
              <a:rPr lang="en-US" b="1" dirty="0"/>
              <a:t>Pin number 6 (</a:t>
            </a:r>
            <a:r>
              <a:rPr lang="en-US" b="1" dirty="0">
                <a:solidFill>
                  <a:srgbClr val="FF0000"/>
                </a:solidFill>
                <a:highlight>
                  <a:srgbClr val="C0C0C0"/>
                </a:highlight>
              </a:rPr>
              <a:t>Red</a:t>
            </a:r>
            <a:r>
              <a:rPr lang="en-US" b="1" dirty="0"/>
              <a:t>) = </a:t>
            </a:r>
            <a:r>
              <a:rPr lang="en-US" b="1" dirty="0">
                <a:solidFill>
                  <a:schemeClr val="bg2">
                    <a:lumMod val="50000"/>
                  </a:schemeClr>
                </a:solidFill>
              </a:rPr>
              <a:t>Track</a:t>
            </a:r>
          </a:p>
          <a:p>
            <a:endParaRPr lang="en-US" b="1" dirty="0"/>
          </a:p>
          <a:p>
            <a:r>
              <a:rPr lang="en-US" dirty="0"/>
              <a:t>You can wire both sport and track into the controller and use the slide switch on the PCB to choose between them. The slide switch must be in the appropriate position if you decide to wire only Sport </a:t>
            </a:r>
            <a:r>
              <a:rPr lang="en-US" i="1" dirty="0"/>
              <a:t>or </a:t>
            </a:r>
            <a:r>
              <a:rPr lang="en-US" dirty="0"/>
              <a:t>Track.</a:t>
            </a:r>
          </a:p>
        </p:txBody>
      </p:sp>
      <p:grpSp>
        <p:nvGrpSpPr>
          <p:cNvPr id="24" name="Group 23">
            <a:extLst>
              <a:ext uri="{FF2B5EF4-FFF2-40B4-BE49-F238E27FC236}">
                <a16:creationId xmlns:a16="http://schemas.microsoft.com/office/drawing/2014/main" id="{F673B199-B658-8C43-899C-7CF0BFEB3FFA}"/>
              </a:ext>
            </a:extLst>
          </p:cNvPr>
          <p:cNvGrpSpPr/>
          <p:nvPr/>
        </p:nvGrpSpPr>
        <p:grpSpPr>
          <a:xfrm>
            <a:off x="6485148" y="3961065"/>
            <a:ext cx="5531801" cy="2777836"/>
            <a:chOff x="6471293" y="3905855"/>
            <a:chExt cx="5531801" cy="2777836"/>
          </a:xfrm>
        </p:grpSpPr>
        <p:sp>
          <p:nvSpPr>
            <p:cNvPr id="19" name="Rectangle 18">
              <a:extLst>
                <a:ext uri="{FF2B5EF4-FFF2-40B4-BE49-F238E27FC236}">
                  <a16:creationId xmlns:a16="http://schemas.microsoft.com/office/drawing/2014/main" id="{9FCCA72E-5501-6EA1-B058-F93F2F08BC12}"/>
                </a:ext>
              </a:extLst>
            </p:cNvPr>
            <p:cNvSpPr/>
            <p:nvPr/>
          </p:nvSpPr>
          <p:spPr>
            <a:xfrm>
              <a:off x="6471293" y="3905855"/>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20" name="TextBox 19">
              <a:extLst>
                <a:ext uri="{FF2B5EF4-FFF2-40B4-BE49-F238E27FC236}">
                  <a16:creationId xmlns:a16="http://schemas.microsoft.com/office/drawing/2014/main" id="{7485ECE1-809C-18D3-2B72-D703D2F9E536}"/>
                </a:ext>
              </a:extLst>
            </p:cNvPr>
            <p:cNvSpPr txBox="1"/>
            <p:nvPr/>
          </p:nvSpPr>
          <p:spPr>
            <a:xfrm>
              <a:off x="6648262" y="3978599"/>
              <a:ext cx="5354832" cy="954107"/>
            </a:xfrm>
            <a:prstGeom prst="rect">
              <a:avLst/>
            </a:prstGeom>
            <a:noFill/>
          </p:spPr>
          <p:txBody>
            <a:bodyPr wrap="square" rtlCol="0">
              <a:spAutoFit/>
            </a:bodyPr>
            <a:lstStyle/>
            <a:p>
              <a:r>
                <a:rPr lang="en-US" sz="1400" dirty="0"/>
                <a:t>If you don’t want to splice into the factory wiring, a short extension harness can be made up using these connectors:</a:t>
              </a:r>
            </a:p>
            <a:p>
              <a:r>
                <a:rPr lang="en-US" sz="1400" dirty="0">
                  <a:hlinkClick r:id="rId4"/>
                </a:rPr>
                <a:t>8-pin plug + socket + crimp pins</a:t>
              </a:r>
              <a:endParaRPr lang="en-US" sz="1400" dirty="0"/>
            </a:p>
            <a:p>
              <a:r>
                <a:rPr lang="en-US" sz="1400" dirty="0"/>
                <a:t>(choose the “Upper slot female” version)</a:t>
              </a:r>
            </a:p>
          </p:txBody>
        </p:sp>
        <p:pic>
          <p:nvPicPr>
            <p:cNvPr id="23" name="Picture 22">
              <a:extLst>
                <a:ext uri="{FF2B5EF4-FFF2-40B4-BE49-F238E27FC236}">
                  <a16:creationId xmlns:a16="http://schemas.microsoft.com/office/drawing/2014/main" id="{6B5E38E5-5277-532B-A238-AE2BE334DF76}"/>
                </a:ext>
              </a:extLst>
            </p:cNvPr>
            <p:cNvPicPr>
              <a:picLocks noChangeAspect="1"/>
            </p:cNvPicPr>
            <p:nvPr/>
          </p:nvPicPr>
          <p:blipFill>
            <a:blip r:embed="rId5"/>
            <a:stretch>
              <a:fillRect/>
            </a:stretch>
          </p:blipFill>
          <p:spPr>
            <a:xfrm>
              <a:off x="6648262" y="4932706"/>
              <a:ext cx="4229193" cy="1669580"/>
            </a:xfrm>
            <a:prstGeom prst="rect">
              <a:avLst/>
            </a:prstGeom>
          </p:spPr>
        </p:pic>
      </p:grpSp>
      <p:pic>
        <p:nvPicPr>
          <p:cNvPr id="16" name="Picture 15" descr="A close up of a car interior&#10;&#10;AI-generated content may be incorrect.">
            <a:extLst>
              <a:ext uri="{FF2B5EF4-FFF2-40B4-BE49-F238E27FC236}">
                <a16:creationId xmlns:a16="http://schemas.microsoft.com/office/drawing/2014/main" id="{FB567285-4F4B-A4AF-3C77-17CEEC872852}"/>
              </a:ext>
            </a:extLst>
          </p:cNvPr>
          <p:cNvPicPr>
            <a:picLocks noChangeAspect="1"/>
          </p:cNvPicPr>
          <p:nvPr/>
        </p:nvPicPr>
        <p:blipFill>
          <a:blip r:embed="rId6">
            <a:extLst>
              <a:ext uri="{28A0092B-C50C-407E-A947-70E740481C1C}">
                <a14:useLocalDpi xmlns:a14="http://schemas.microsoft.com/office/drawing/2010/main" val="0"/>
              </a:ext>
            </a:extLst>
          </a:blip>
          <a:srcRect l="5842" t="17963" r="14540" b="32545"/>
          <a:stretch/>
        </p:blipFill>
        <p:spPr>
          <a:xfrm>
            <a:off x="2973029" y="4223791"/>
            <a:ext cx="2787445" cy="2310327"/>
          </a:xfrm>
          <a:prstGeom prst="rect">
            <a:avLst/>
          </a:prstGeom>
        </p:spPr>
      </p:pic>
    </p:spTree>
    <p:extLst>
      <p:ext uri="{BB962C8B-B14F-4D97-AF65-F5344CB8AC3E}">
        <p14:creationId xmlns:p14="http://schemas.microsoft.com/office/powerpoint/2010/main" val="1352126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45E12C6-DAB3-A12F-43C3-ADDED1CF68DE}"/>
              </a:ext>
            </a:extLst>
          </p:cNvPr>
          <p:cNvSpPr txBox="1">
            <a:spLocks/>
          </p:cNvSpPr>
          <p:nvPr/>
        </p:nvSpPr>
        <p:spPr>
          <a:xfrm>
            <a:off x="0" y="0"/>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9. Helpful Links</a:t>
            </a:r>
            <a:endParaRPr lang="en-GB" sz="3200" dirty="0"/>
          </a:p>
        </p:txBody>
      </p:sp>
      <p:sp>
        <p:nvSpPr>
          <p:cNvPr id="5" name="TextBox 4">
            <a:extLst>
              <a:ext uri="{FF2B5EF4-FFF2-40B4-BE49-F238E27FC236}">
                <a16:creationId xmlns:a16="http://schemas.microsoft.com/office/drawing/2014/main" id="{94F64CC9-5411-FA8A-33B7-8736234BF2E2}"/>
              </a:ext>
            </a:extLst>
          </p:cNvPr>
          <p:cNvSpPr txBox="1"/>
          <p:nvPr/>
        </p:nvSpPr>
        <p:spPr>
          <a:xfrm>
            <a:off x="491836" y="1239982"/>
            <a:ext cx="10255186" cy="1477328"/>
          </a:xfrm>
          <a:prstGeom prst="rect">
            <a:avLst/>
          </a:prstGeom>
          <a:noFill/>
        </p:spPr>
        <p:txBody>
          <a:bodyPr wrap="square" rtlCol="0">
            <a:spAutoFit/>
          </a:bodyPr>
          <a:lstStyle/>
          <a:p>
            <a:r>
              <a:rPr lang="en-US" dirty="0">
                <a:hlinkClick r:id="rId2"/>
              </a:rPr>
              <a:t>Project files and information on GitHub</a:t>
            </a:r>
            <a:endParaRPr lang="en-US" dirty="0"/>
          </a:p>
          <a:p>
            <a:r>
              <a:rPr lang="en-US" dirty="0">
                <a:hlinkClick r:id="rId3"/>
              </a:rPr>
              <a:t>Link to forum post where idea initially discussed by </a:t>
            </a:r>
            <a:r>
              <a:rPr lang="en-US" dirty="0" err="1">
                <a:hlinkClick r:id="rId3"/>
              </a:rPr>
              <a:t>MagnusT</a:t>
            </a:r>
            <a:endParaRPr lang="en-US" dirty="0"/>
          </a:p>
          <a:p>
            <a:r>
              <a:rPr lang="en-US" dirty="0">
                <a:hlinkClick r:id="rId4"/>
              </a:rPr>
              <a:t>How to pull apart the centre console</a:t>
            </a:r>
            <a:endParaRPr lang="en-US" dirty="0"/>
          </a:p>
          <a:p>
            <a:r>
              <a:rPr lang="en-US" dirty="0">
                <a:hlinkClick r:id="rId5"/>
              </a:rPr>
              <a:t>22 AWG wire</a:t>
            </a:r>
            <a:endParaRPr lang="en-US" dirty="0"/>
          </a:p>
          <a:p>
            <a:r>
              <a:rPr lang="en-US" dirty="0">
                <a:hlinkClick r:id="rId6"/>
              </a:rPr>
              <a:t>Ferrule crimp kit</a:t>
            </a:r>
            <a:endParaRPr lang="en-US" dirty="0"/>
          </a:p>
        </p:txBody>
      </p:sp>
      <p:pic>
        <p:nvPicPr>
          <p:cNvPr id="7" name="Picture 6" descr="Inside a car interior with wires and wires&#10;&#10;AI-generated content may be incorrect.">
            <a:extLst>
              <a:ext uri="{FF2B5EF4-FFF2-40B4-BE49-F238E27FC236}">
                <a16:creationId xmlns:a16="http://schemas.microsoft.com/office/drawing/2014/main" id="{58150E30-C18F-8F6E-0181-6323C65E14FF}"/>
              </a:ext>
            </a:extLst>
          </p:cNvPr>
          <p:cNvPicPr>
            <a:picLocks noChangeAspect="1"/>
          </p:cNvPicPr>
          <p:nvPr/>
        </p:nvPicPr>
        <p:blipFill>
          <a:blip r:embed="rId7">
            <a:extLst>
              <a:ext uri="{28A0092B-C50C-407E-A947-70E740481C1C}">
                <a14:useLocalDpi xmlns:a14="http://schemas.microsoft.com/office/drawing/2010/main" val="0"/>
              </a:ext>
            </a:extLst>
          </a:blip>
          <a:srcRect l="15335" t="11946" r="11498"/>
          <a:stretch/>
        </p:blipFill>
        <p:spPr>
          <a:xfrm>
            <a:off x="7742905" y="624786"/>
            <a:ext cx="3495144" cy="5608428"/>
          </a:xfrm>
          <a:prstGeom prst="rect">
            <a:avLst/>
          </a:prstGeom>
        </p:spPr>
      </p:pic>
    </p:spTree>
    <p:extLst>
      <p:ext uri="{BB962C8B-B14F-4D97-AF65-F5344CB8AC3E}">
        <p14:creationId xmlns:p14="http://schemas.microsoft.com/office/powerpoint/2010/main" val="32068676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302</TotalTime>
  <Words>903</Words>
  <Application>Microsoft Office PowerPoint</Application>
  <PresentationFormat>Widescreen</PresentationFormat>
  <Paragraphs>123</Paragraphs>
  <Slides>10</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Aptos</vt:lpstr>
      <vt:lpstr>Aptos Display</vt:lpstr>
      <vt:lpstr>Arial</vt:lpstr>
      <vt:lpstr>Office Theme</vt:lpstr>
      <vt:lpstr>GR Yaris Startup Controller V1.0</vt:lpstr>
      <vt:lpstr>2. Overview - Operation</vt:lpstr>
      <vt:lpstr>PowerPoint Presentation</vt:lpstr>
      <vt:lpstr>4. Controller Wiring</vt:lpstr>
      <vt:lpstr>5. Ignition Power + Ground</vt:lpstr>
      <vt:lpstr>6. Lane Departure Alert</vt:lpstr>
      <vt:lpstr>7. iMT &amp; Auto Stop/Start</vt:lpstr>
      <vt:lpstr>8. Driving Mode – Sport / Track</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Norman, Will (DLSLtd,RAL,TEC)</dc:creator>
  <cp:lastModifiedBy>Norman, Will (DLSLtd,RAL,TEC)</cp:lastModifiedBy>
  <cp:revision>38</cp:revision>
  <dcterms:created xsi:type="dcterms:W3CDTF">2025-03-15T17:33:26Z</dcterms:created>
  <dcterms:modified xsi:type="dcterms:W3CDTF">2025-03-23T22:33:41Z</dcterms:modified>
</cp:coreProperties>
</file>

<file path=docProps/thumbnail.jpeg>
</file>